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Lst>
  <p:sldIdLst>
    <p:sldId id="281" r:id="rId6"/>
    <p:sldId id="282" r:id="rId7"/>
    <p:sldId id="284" r:id="rId8"/>
    <p:sldId id="266" r:id="rId9"/>
    <p:sldId id="301" r:id="rId10"/>
    <p:sldId id="285" r:id="rId11"/>
    <p:sldId id="261" r:id="rId12"/>
    <p:sldId id="271" r:id="rId13"/>
    <p:sldId id="260" r:id="rId14"/>
    <p:sldId id="268" r:id="rId15"/>
    <p:sldId id="264" r:id="rId16"/>
    <p:sldId id="286" r:id="rId17"/>
    <p:sldId id="278" r:id="rId18"/>
    <p:sldId id="276" r:id="rId19"/>
    <p:sldId id="256" r:id="rId20"/>
    <p:sldId id="287" r:id="rId21"/>
    <p:sldId id="288" r:id="rId22"/>
    <p:sldId id="290" r:id="rId23"/>
    <p:sldId id="291" r:id="rId24"/>
    <p:sldId id="292" r:id="rId25"/>
    <p:sldId id="294" r:id="rId26"/>
    <p:sldId id="298" r:id="rId27"/>
    <p:sldId id="293" r:id="rId28"/>
    <p:sldId id="295" r:id="rId29"/>
    <p:sldId id="296" r:id="rId30"/>
    <p:sldId id="274" r:id="rId31"/>
    <p:sldId id="297" r:id="rId32"/>
    <p:sldId id="269" r:id="rId33"/>
    <p:sldId id="303" r:id="rId34"/>
    <p:sldId id="270" r:id="rId35"/>
    <p:sldId id="262" r:id="rId36"/>
    <p:sldId id="258" r:id="rId37"/>
    <p:sldId id="259" r:id="rId38"/>
    <p:sldId id="300" r:id="rId39"/>
    <p:sldId id="302" r:id="rId40"/>
    <p:sldId id="275" r:id="rId41"/>
    <p:sldId id="279" r:id="rId42"/>
    <p:sldId id="263" r:id="rId4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2" d="100"/>
          <a:sy n="62" d="100"/>
        </p:scale>
        <p:origin x="-1332" y="-68"/>
      </p:cViewPr>
      <p:guideLst>
        <p:guide orient="horz" pos="3385"/>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de-DE" smtClean="0"/>
              <a:t>Titelmasterformat durch Klicken bearbeiten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de-DE" smtClean="0"/>
              <a:t>Titelmasterformat durch Klicken bearbeiten</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bwMode="white"/>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bwMode="white"/>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2" name="Title 1"/>
          <p:cNvSpPr>
            <a:spLocks noGrp="1"/>
          </p:cNvSpPr>
          <p:nvPr>
            <p:ph type="title"/>
          </p:nvPr>
        </p:nvSpPr>
        <p:spPr/>
        <p:txBody>
          <a:bodyPr/>
          <a:lstStyle/>
          <a:p>
            <a:r>
              <a:rPr lang="de-DE" smtClean="0"/>
              <a:t>Titelmasterformat durch Klicken bearbeiten</a:t>
            </a:r>
            <a:endParaRPr lang="en-US"/>
          </a:p>
        </p:txBody>
      </p:sp>
      <p:sp>
        <p:nvSpPr>
          <p:cNvPr id="5" name="Date Placeholder 4"/>
          <p:cNvSpPr>
            <a:spLocks noGrp="1"/>
          </p:cNvSpPr>
          <p:nvPr>
            <p:ph type="dt" sz="half" idx="10"/>
          </p:nvPr>
        </p:nvSpPr>
        <p:spPr/>
        <p:txBody>
          <a:bodyPr/>
          <a:lstStyle/>
          <a:p>
            <a:fld id="{6080F4D3-EE5C-4ECC-AAAE-0B7E70CBCD06}" type="datetimeFigureOut">
              <a:rPr lang="de-DE" smtClean="0"/>
              <a:t>21.04.2016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6618E27-76F8-4621-AF39-03710435E765}" type="slidenum">
              <a:rPr lang="de-DE" smtClean="0"/>
              <a:t>‹Nr.›</a:t>
            </a:fld>
            <a:endParaRPr lang="de-DE"/>
          </a:p>
        </p:txBody>
      </p:sp>
      <p:sp>
        <p:nvSpPr>
          <p:cNvPr id="12" name="Content Placeholder 11"/>
          <p:cNvSpPr>
            <a:spLocks noGrp="1"/>
          </p:cNvSpPr>
          <p:nvPr>
            <p:ph sz="quarter" idx="14"/>
          </p:nvPr>
        </p:nvSpPr>
        <p:spPr>
          <a:xfrm>
            <a:off x="4648200" y="2438400"/>
            <a:ext cx="3124200" cy="3124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2" name="Title 1"/>
          <p:cNvSpPr>
            <a:spLocks noGrp="1"/>
          </p:cNvSpPr>
          <p:nvPr>
            <p:ph type="title"/>
          </p:nvPr>
        </p:nvSpPr>
        <p:spPr/>
        <p:txBody>
          <a:bodyPr/>
          <a:lstStyle>
            <a:lvl1pPr>
              <a:defRPr/>
            </a:lvl1pPr>
          </a:lstStyle>
          <a:p>
            <a:r>
              <a:rPr lang="de-DE" smtClean="0"/>
              <a:t>Titelmasterformat durch Klicken bearbeiten</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7" name="Date Placeholder 6"/>
          <p:cNvSpPr>
            <a:spLocks noGrp="1"/>
          </p:cNvSpPr>
          <p:nvPr>
            <p:ph type="dt" sz="half" idx="10"/>
          </p:nvPr>
        </p:nvSpPr>
        <p:spPr/>
        <p:txBody>
          <a:bodyPr/>
          <a:lstStyle/>
          <a:p>
            <a:fld id="{6080F4D3-EE5C-4ECC-AAAE-0B7E70CBCD06}" type="datetimeFigureOut">
              <a:rPr lang="de-DE" smtClean="0"/>
              <a:t>21.04.2016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6080F4D3-EE5C-4ECC-AAAE-0B7E70CBCD06}" type="datetimeFigureOut">
              <a:rPr lang="de-DE" smtClean="0"/>
              <a:t>21.04.2016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6618E27-76F8-4621-AF39-03710435E765}" type="slidenum">
              <a:rPr lang="de-DE" smtClean="0"/>
              <a:t>‹Nr.›</a:t>
            </a:fld>
            <a:endParaRPr lang="de-DE"/>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80F4D3-EE5C-4ECC-AAAE-0B7E70CBCD06}" type="datetimeFigureOut">
              <a:rPr lang="de-DE" smtClean="0"/>
              <a:t>21.04.2016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de-DE" smtClean="0"/>
              <a:t>Titelmasterformat durch Klicken bearbeiten</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t>21.04.2016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6618E27-76F8-4621-AF39-03710435E765}" type="slidenum">
              <a:rPr lang="de-DE" smtClean="0"/>
              <a:t>‹Nr.›</a:t>
            </a:fld>
            <a:endParaRPr lang="de-DE"/>
          </a:p>
        </p:txBody>
      </p:sp>
      <p:sp>
        <p:nvSpPr>
          <p:cNvPr id="9" name="Content Placeholder 8"/>
          <p:cNvSpPr>
            <a:spLocks noGrp="1"/>
          </p:cNvSpPr>
          <p:nvPr>
            <p:ph sz="quarter" idx="13"/>
          </p:nvPr>
        </p:nvSpPr>
        <p:spPr>
          <a:xfrm>
            <a:off x="1371600" y="1676400"/>
            <a:ext cx="3276600" cy="3505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t>21.04.2016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de-DE" smtClean="0"/>
              <a:t>Titelmasterformat durch Klicken bearbeiten</a:t>
            </a:r>
            <a:endParaRPr lang="en-US" dirty="0"/>
          </a:p>
        </p:txBody>
      </p:sp>
    </p:spTree>
    <p:extLst>
      <p:ext uri="{BB962C8B-B14F-4D97-AF65-F5344CB8AC3E}">
        <p14:creationId xmlns:p14="http://schemas.microsoft.com/office/powerpoint/2010/main" val="258276447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787904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9845414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352588421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de-DE" smtClean="0"/>
              <a:t>Textmasterformat bearbeiten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de-DE">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10" name="Title 9"/>
          <p:cNvSpPr>
            <a:spLocks noGrp="1"/>
          </p:cNvSpPr>
          <p:nvPr>
            <p:ph type="title"/>
          </p:nvPr>
        </p:nvSpPr>
        <p:spPr/>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393755837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de-DE">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348214616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de-DE">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9966592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6080F4D3-EE5C-4ECC-AAAE-0B7E70CBCD06}" type="datetimeFigureOut">
              <a:rPr lang="de-DE" smtClean="0"/>
              <a:t>21.04.2016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de-DE" smtClean="0"/>
              <a:t>Titelmasterformat durch Klicken bearbeiten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94172584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de-DE" smtClean="0"/>
              <a:t>Titelmasterformat durch Klicken bearbeiten</a:t>
            </a:r>
            <a:endParaRPr lang="en-US" dirty="0"/>
          </a:p>
        </p:txBody>
      </p:sp>
    </p:spTree>
    <p:extLst>
      <p:ext uri="{BB962C8B-B14F-4D97-AF65-F5344CB8AC3E}">
        <p14:creationId xmlns:p14="http://schemas.microsoft.com/office/powerpoint/2010/main" val="358418483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66867935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343508976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de-DE" smtClean="0"/>
              <a:t>Titelmasterformat durch Klicken bearbeiten</a:t>
            </a:r>
            <a:endParaRPr lang="en-US" dirty="0"/>
          </a:p>
        </p:txBody>
      </p:sp>
    </p:spTree>
    <p:extLst>
      <p:ext uri="{BB962C8B-B14F-4D97-AF65-F5344CB8AC3E}">
        <p14:creationId xmlns:p14="http://schemas.microsoft.com/office/powerpoint/2010/main" val="28190936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77639089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2541041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404563254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de-DE" smtClean="0"/>
              <a:t>Textmasterformat bearbeiten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de-DE">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10" name="Title 9"/>
          <p:cNvSpPr>
            <a:spLocks noGrp="1"/>
          </p:cNvSpPr>
          <p:nvPr>
            <p:ph type="title"/>
          </p:nvPr>
        </p:nvSpPr>
        <p:spPr/>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25928352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de-DE">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13415538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80F4D3-EE5C-4ECC-AAAE-0B7E70CBCD06}" type="datetimeFigureOut">
              <a:rPr lang="de-DE" smtClean="0"/>
              <a:t>21.04.2016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6618E27-76F8-4621-AF39-03710435E765}" type="slidenum">
              <a:rPr lang="de-DE" smtClean="0"/>
              <a:t>‹Nr.›</a:t>
            </a:fld>
            <a:endParaRPr lang="de-DE"/>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de-DE">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377274335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de-DE" smtClean="0"/>
              <a:t>Titelmasterformat durch Klicken bearbeiten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07923925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de-DE" smtClean="0"/>
              <a:t>Titelmasterformat durch Klicken bearbeiten</a:t>
            </a:r>
            <a:endParaRPr lang="en-US" dirty="0"/>
          </a:p>
        </p:txBody>
      </p:sp>
    </p:spTree>
    <p:extLst>
      <p:ext uri="{BB962C8B-B14F-4D97-AF65-F5344CB8AC3E}">
        <p14:creationId xmlns:p14="http://schemas.microsoft.com/office/powerpoint/2010/main" val="113373645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156994677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7955749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de-DE" smtClean="0"/>
              <a:t>Titelmasterformat durch Klicken bearbeiten</a:t>
            </a:r>
            <a:endParaRPr lang="en-US" dirty="0"/>
          </a:p>
        </p:txBody>
      </p:sp>
    </p:spTree>
    <p:extLst>
      <p:ext uri="{BB962C8B-B14F-4D97-AF65-F5344CB8AC3E}">
        <p14:creationId xmlns:p14="http://schemas.microsoft.com/office/powerpoint/2010/main" val="306696379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extLst>
      <p:ext uri="{BB962C8B-B14F-4D97-AF65-F5344CB8AC3E}">
        <p14:creationId xmlns:p14="http://schemas.microsoft.com/office/powerpoint/2010/main" val="295247308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374184244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8" name="Title 7"/>
          <p:cNvSpPr>
            <a:spLocks noGrp="1"/>
          </p:cNvSpPr>
          <p:nvPr>
            <p:ph type="title"/>
          </p:nvPr>
        </p:nvSpPr>
        <p:spPr/>
        <p:txBody>
          <a:bodyPr/>
          <a:lstStyle/>
          <a:p>
            <a:r>
              <a:rPr lang="de-DE" smtClean="0"/>
              <a:t>Titelmasterformat durch Klicken bearbeiten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98842571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de-DE" smtClean="0"/>
              <a:t>Textmasterformat bearbeiten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de-DE">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10" name="Title 9"/>
          <p:cNvSpPr>
            <a:spLocks noGrp="1"/>
          </p:cNvSpPr>
          <p:nvPr>
            <p:ph type="title"/>
          </p:nvPr>
        </p:nvSpPr>
        <p:spPr/>
        <p:txBody>
          <a:bodyPr/>
          <a:lstStyle/>
          <a:p>
            <a:r>
              <a:rPr lang="de-DE" smtClean="0"/>
              <a:t>Titelmasterformat durch Klicken bearbeiten</a:t>
            </a:r>
            <a:endParaRPr lang="en-US" dirty="0"/>
          </a:p>
        </p:txBody>
      </p:sp>
    </p:spTree>
    <p:extLst>
      <p:ext uri="{BB962C8B-B14F-4D97-AF65-F5344CB8AC3E}">
        <p14:creationId xmlns:p14="http://schemas.microsoft.com/office/powerpoint/2010/main" val="15103156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de-DE" smtClean="0"/>
              <a:t>Textmasterformat bearbeiten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6080F4D3-EE5C-4ECC-AAAE-0B7E70CBCD06}" type="datetimeFigureOut">
              <a:rPr lang="de-DE" smtClean="0"/>
              <a:t>21.04.2016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6618E27-76F8-4621-AF39-03710435E765}" type="slidenum">
              <a:rPr lang="de-DE" smtClean="0"/>
              <a:t>‹Nr.›</a:t>
            </a:fld>
            <a:endParaRPr lang="de-DE"/>
          </a:p>
        </p:txBody>
      </p:sp>
      <p:sp>
        <p:nvSpPr>
          <p:cNvPr id="10" name="Title 9"/>
          <p:cNvSpPr>
            <a:spLocks noGrp="1"/>
          </p:cNvSpPr>
          <p:nvPr>
            <p:ph type="title"/>
          </p:nvPr>
        </p:nvSpPr>
        <p:spPr/>
        <p:txBody>
          <a:bodyPr/>
          <a:lstStyle/>
          <a:p>
            <a:r>
              <a:rPr lang="de-DE" smtClean="0"/>
              <a:t>Titelmasterformat durch Klicken bearbeiten</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de-DE">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12761252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de-DE">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178379400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de-DE" smtClean="0"/>
              <a:t>Titelmasterformat durch Klicken bearbeiten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388122868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de-DE">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de-DE" smtClean="0"/>
              <a:t>Titelmasterformat durch Klicken bearbeiten</a:t>
            </a:r>
            <a:endParaRPr lang="en-US" dirty="0"/>
          </a:p>
        </p:txBody>
      </p:sp>
    </p:spTree>
    <p:extLst>
      <p:ext uri="{BB962C8B-B14F-4D97-AF65-F5344CB8AC3E}">
        <p14:creationId xmlns:p14="http://schemas.microsoft.com/office/powerpoint/2010/main" val="305628157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78211851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de-DE">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7984006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6080F4D3-EE5C-4ECC-AAAE-0B7E70CBCD06}" type="datetimeFigureOut">
              <a:rPr lang="de-DE" smtClean="0"/>
              <a:t>21.04.2016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80F4D3-EE5C-4ECC-AAAE-0B7E70CBCD06}" type="datetimeFigureOut">
              <a:rPr lang="de-DE" smtClean="0"/>
              <a:t>21.04.2016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de-DE" smtClean="0"/>
              <a:t>Titelmasterformat durch Klicken bearbeiten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t>21.04.2016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6618E27-76F8-4621-AF39-03710435E765}" type="slidenum">
              <a:rPr lang="de-DE" smtClean="0"/>
              <a:t>‹Nr.›</a:t>
            </a:fld>
            <a:endParaRPr lang="de-DE"/>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6080F4D3-EE5C-4ECC-AAAE-0B7E70CBCD06}" type="datetimeFigureOut">
              <a:rPr lang="de-DE" smtClean="0"/>
              <a:t>21.04.2016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6618E27-76F8-4621-AF39-03710435E765}" type="slidenum">
              <a:rPr lang="de-DE" smtClean="0"/>
              <a:t>‹Nr.›</a:t>
            </a:fld>
            <a:endParaRPr lang="de-DE"/>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de-DE" smtClean="0"/>
              <a:t>Titelmasterformat durch Klicken bearbeiten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080F4D3-EE5C-4ECC-AAAE-0B7E70CBCD06}" type="datetimeFigureOut">
              <a:rPr lang="de-DE" smtClean="0"/>
              <a:t>21.04.2016</a:t>
            </a:fld>
            <a:endParaRPr lang="de-DE"/>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de-DE"/>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618E27-76F8-4621-AF39-03710435E765}"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6080F4D3-EE5C-4ECC-AAAE-0B7E70CBCD06}" type="datetimeFigureOut">
              <a:rPr lang="de-DE" smtClean="0"/>
              <a:t>21.04.2016</a:t>
            </a:fld>
            <a:endParaRPr lang="de-DE"/>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de-DE"/>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6618E27-76F8-4621-AF39-03710435E765}"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de-DE">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4197769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de-DE">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28707693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080F4D3-EE5C-4ECC-AAAE-0B7E70CBCD06}" type="datetimeFigureOut">
              <a:rPr lang="de-DE" smtClean="0">
                <a:solidFill>
                  <a:prstClr val="black">
                    <a:lumMod val="50000"/>
                    <a:lumOff val="50000"/>
                  </a:prstClr>
                </a:solidFill>
              </a:rPr>
              <a:pPr/>
              <a:t>21.04.2016</a:t>
            </a:fld>
            <a:endParaRPr lang="de-DE">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de-DE">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618E27-76F8-4621-AF39-03710435E765}" type="slidenum">
              <a:rPr lang="de-DE" smtClean="0">
                <a:solidFill>
                  <a:prstClr val="black">
                    <a:lumMod val="50000"/>
                    <a:lumOff val="50000"/>
                  </a:prstClr>
                </a:solidFill>
              </a:rPr>
              <a:pPr/>
              <a:t>‹Nr.›</a:t>
            </a:fld>
            <a:endParaRPr lang="de-DE">
              <a:solidFill>
                <a:prstClr val="black">
                  <a:lumMod val="50000"/>
                  <a:lumOff val="50000"/>
                </a:prstClr>
              </a:solidFill>
            </a:endParaRPr>
          </a:p>
        </p:txBody>
      </p:sp>
    </p:spTree>
    <p:extLst>
      <p:ext uri="{BB962C8B-B14F-4D97-AF65-F5344CB8AC3E}">
        <p14:creationId xmlns:p14="http://schemas.microsoft.com/office/powerpoint/2010/main" val="40148344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0.png"/><Relationship Id="rId7"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5.xm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p:txBody>
          <a:bodyPr/>
          <a:lstStyle/>
          <a:p>
            <a:endParaRPr lang="de-DE"/>
          </a:p>
        </p:txBody>
      </p:sp>
      <p:sp>
        <p:nvSpPr>
          <p:cNvPr id="2" name="Titel 1"/>
          <p:cNvSpPr>
            <a:spLocks noGrp="1"/>
          </p:cNvSpPr>
          <p:nvPr>
            <p:ph type="ctrTitle"/>
          </p:nvPr>
        </p:nvSpPr>
        <p:spPr/>
        <p:txBody>
          <a:bodyPr/>
          <a:lstStyle/>
          <a:p>
            <a:r>
              <a:rPr lang="de-DE" dirty="0" err="1" smtClean="0"/>
              <a:t>DerDer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 y="0"/>
            <a:ext cx="93818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1061659" y="2132856"/>
            <a:ext cx="7042312"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4800" b="1" cap="none" spc="0" dirty="0" smtClean="0">
                <a:ln w="50800"/>
                <a:solidFill>
                  <a:schemeClr val="bg1">
                    <a:shade val="50000"/>
                  </a:schemeClr>
                </a:solidFill>
                <a:effectLst/>
                <a:latin typeface="Algerian" panose="04020705040A02060702" pitchFamily="82" charset="0"/>
              </a:rPr>
              <a:t>Der </a:t>
            </a:r>
            <a:r>
              <a:rPr lang="de-DE" sz="4800" b="1" cap="none" spc="0" dirty="0" err="1" smtClean="0">
                <a:ln w="50800"/>
                <a:solidFill>
                  <a:schemeClr val="bg1">
                    <a:shade val="50000"/>
                  </a:schemeClr>
                </a:solidFill>
                <a:effectLst/>
                <a:latin typeface="Algerian" panose="04020705040A02060702" pitchFamily="82" charset="0"/>
              </a:rPr>
              <a:t>mensch</a:t>
            </a:r>
            <a:r>
              <a:rPr lang="de-DE" sz="4800" b="1" cap="none" spc="0" dirty="0" smtClean="0">
                <a:ln w="50800"/>
                <a:solidFill>
                  <a:schemeClr val="bg1">
                    <a:shade val="50000"/>
                  </a:schemeClr>
                </a:solidFill>
                <a:effectLst/>
                <a:latin typeface="Algerian" panose="04020705040A02060702" pitchFamily="82" charset="0"/>
              </a:rPr>
              <a:t> im </a:t>
            </a:r>
            <a:r>
              <a:rPr lang="de-DE" sz="4800" b="1" cap="none" spc="0" dirty="0" err="1" smtClean="0">
                <a:ln w="50800"/>
                <a:solidFill>
                  <a:schemeClr val="bg1">
                    <a:shade val="50000"/>
                  </a:schemeClr>
                </a:solidFill>
                <a:effectLst/>
                <a:latin typeface="Algerian" panose="04020705040A02060702" pitchFamily="82" charset="0"/>
              </a:rPr>
              <a:t>kosmos</a:t>
            </a:r>
            <a:endParaRPr lang="de-DE" sz="4800" b="1" cap="none" spc="0" dirty="0" smtClean="0">
              <a:ln w="50800"/>
              <a:solidFill>
                <a:schemeClr val="bg1">
                  <a:shade val="50000"/>
                </a:schemeClr>
              </a:solidFill>
              <a:effectLst/>
              <a:latin typeface="Algerian" panose="04020705040A02060702" pitchFamily="82" charset="0"/>
            </a:endParaRPr>
          </a:p>
        </p:txBody>
      </p:sp>
      <p:sp>
        <p:nvSpPr>
          <p:cNvPr id="8" name="Textfeld 7"/>
          <p:cNvSpPr txBox="1"/>
          <p:nvPr/>
        </p:nvSpPr>
        <p:spPr>
          <a:xfrm>
            <a:off x="2195736" y="3986921"/>
            <a:ext cx="4680520" cy="830997"/>
          </a:xfrm>
          <a:prstGeom prst="rect">
            <a:avLst/>
          </a:prstGeom>
          <a:noFill/>
        </p:spPr>
        <p:txBody>
          <a:bodyPr wrap="square" rtlCol="0">
            <a:spAutoFit/>
          </a:bodyPr>
          <a:lstStyle/>
          <a:p>
            <a:pPr algn="ctr"/>
            <a:r>
              <a:rPr lang="de-DE" sz="2400" b="1" dirty="0" smtClean="0">
                <a:ln w="50800"/>
                <a:solidFill>
                  <a:schemeClr val="bg1">
                    <a:shade val="50000"/>
                  </a:schemeClr>
                </a:solidFill>
                <a:latin typeface="Academy Engraved LET" pitchFamily="2" charset="0"/>
              </a:rPr>
              <a:t>Harmonik Symposion 2016</a:t>
            </a:r>
          </a:p>
          <a:p>
            <a:pPr algn="ctr"/>
            <a:r>
              <a:rPr lang="de-DE" sz="2400" b="1" dirty="0">
                <a:ln w="50800"/>
                <a:solidFill>
                  <a:schemeClr val="bg1">
                    <a:shade val="50000"/>
                  </a:schemeClr>
                </a:solidFill>
                <a:latin typeface="Academy Engraved LET" pitchFamily="2" charset="0"/>
              </a:rPr>
              <a:t>a</a:t>
            </a:r>
            <a:r>
              <a:rPr lang="de-DE" sz="2400" b="1" cap="none" spc="0" dirty="0" smtClean="0">
                <a:ln w="50800"/>
                <a:solidFill>
                  <a:schemeClr val="bg1">
                    <a:shade val="50000"/>
                  </a:schemeClr>
                </a:solidFill>
                <a:effectLst/>
                <a:latin typeface="Academy Engraved LET" pitchFamily="2" charset="0"/>
              </a:rPr>
              <a:t>m 23. – 24. April in Nürnberg</a:t>
            </a:r>
          </a:p>
        </p:txBody>
      </p:sp>
      <p:sp>
        <p:nvSpPr>
          <p:cNvPr id="9" name="Textfeld 8"/>
          <p:cNvSpPr txBox="1"/>
          <p:nvPr/>
        </p:nvSpPr>
        <p:spPr>
          <a:xfrm>
            <a:off x="2123728" y="5157192"/>
            <a:ext cx="4896544" cy="400110"/>
          </a:xfrm>
          <a:prstGeom prst="rect">
            <a:avLst/>
          </a:prstGeom>
          <a:noFill/>
        </p:spPr>
        <p:txBody>
          <a:bodyPr wrap="square" rtlCol="0">
            <a:spAutoFit/>
          </a:bodyPr>
          <a:lstStyle/>
          <a:p>
            <a:pPr algn="ctr"/>
            <a:r>
              <a:rPr lang="de-DE" sz="2000" b="1" dirty="0" smtClean="0">
                <a:ln w="50800"/>
                <a:solidFill>
                  <a:schemeClr val="bg1">
                    <a:shade val="50000"/>
                  </a:schemeClr>
                </a:solidFill>
                <a:latin typeface="Academy Engraved LET" pitchFamily="2" charset="0"/>
              </a:rPr>
              <a:t>Hans </a:t>
            </a:r>
            <a:r>
              <a:rPr lang="de-DE" sz="2000" b="1" dirty="0" smtClean="0">
                <a:ln w="50800"/>
                <a:solidFill>
                  <a:schemeClr val="bg1">
                    <a:shade val="50000"/>
                  </a:schemeClr>
                </a:solidFill>
                <a:latin typeface="Academy Engraved LET" pitchFamily="2" charset="0"/>
              </a:rPr>
              <a:t> G. Weidinger</a:t>
            </a:r>
            <a:endParaRPr lang="de-DE" sz="2000" b="1" cap="none" spc="0" dirty="0" smtClean="0">
              <a:ln w="50800"/>
              <a:solidFill>
                <a:schemeClr val="bg1">
                  <a:shade val="50000"/>
                </a:schemeClr>
              </a:solidFill>
              <a:effectLst/>
              <a:latin typeface="Academy Engraved LET" pitchFamily="2" charset="0"/>
            </a:endParaRPr>
          </a:p>
        </p:txBody>
      </p:sp>
      <p:sp>
        <p:nvSpPr>
          <p:cNvPr id="10" name="Textfeld 9"/>
          <p:cNvSpPr txBox="1"/>
          <p:nvPr/>
        </p:nvSpPr>
        <p:spPr>
          <a:xfrm>
            <a:off x="1691680" y="6309320"/>
            <a:ext cx="5688632" cy="369332"/>
          </a:xfrm>
          <a:prstGeom prst="rect">
            <a:avLst/>
          </a:prstGeom>
          <a:noFill/>
        </p:spPr>
        <p:txBody>
          <a:bodyPr wrap="square" rtlCol="0">
            <a:spAutoFit/>
          </a:bodyPr>
          <a:lstStyle/>
          <a:p>
            <a:pPr algn="ctr"/>
            <a:r>
              <a:rPr lang="de-DE" dirty="0" smtClean="0">
                <a:ln w="50800"/>
                <a:solidFill>
                  <a:schemeClr val="bg1">
                    <a:shade val="50000"/>
                  </a:schemeClr>
                </a:solidFill>
                <a:latin typeface="Academy Engraved LET" pitchFamily="2" charset="0"/>
              </a:rPr>
              <a:t>Veranstaltet vom Harmonik Zentrum Deutschland e.V.</a:t>
            </a:r>
            <a:endParaRPr lang="de-DE" cap="none" spc="0" dirty="0" smtClean="0">
              <a:ln w="50800"/>
              <a:solidFill>
                <a:schemeClr val="bg1">
                  <a:shade val="50000"/>
                </a:schemeClr>
              </a:solidFill>
              <a:effectLst/>
              <a:latin typeface="Academy Engraved LET" pitchFamily="2" charset="0"/>
            </a:endParaRPr>
          </a:p>
        </p:txBody>
      </p:sp>
    </p:spTree>
    <p:extLst>
      <p:ext uri="{BB962C8B-B14F-4D97-AF65-F5344CB8AC3E}">
        <p14:creationId xmlns:p14="http://schemas.microsoft.com/office/powerpoint/2010/main" val="4098519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1" name="Textfeld 10"/>
          <p:cNvSpPr txBox="1"/>
          <p:nvPr/>
        </p:nvSpPr>
        <p:spPr>
          <a:xfrm>
            <a:off x="2459493" y="365755"/>
            <a:ext cx="4272747" cy="830997"/>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Grundprinzipien auf dem Weg zur Wissenschaft</a:t>
            </a:r>
            <a:endParaRPr lang="de-DE" sz="2400" b="1" cap="none" spc="0" dirty="0" smtClean="0">
              <a:ln w="50800"/>
              <a:solidFill>
                <a:srgbClr val="002060"/>
              </a:solidFill>
              <a:effectLst/>
              <a:latin typeface="Book Antiqua" panose="02040602050305030304" pitchFamily="18" charset="0"/>
            </a:endParaRPr>
          </a:p>
        </p:txBody>
      </p:sp>
      <p:sp>
        <p:nvSpPr>
          <p:cNvPr id="4" name="Rechteck 3"/>
          <p:cNvSpPr/>
          <p:nvPr/>
        </p:nvSpPr>
        <p:spPr>
          <a:xfrm>
            <a:off x="1201664" y="3203684"/>
            <a:ext cx="6708292" cy="369332"/>
          </a:xfrm>
          <a:prstGeom prst="rect">
            <a:avLst/>
          </a:prstGeom>
        </p:spPr>
        <p:txBody>
          <a:bodyPr wrap="square">
            <a:spAutoFit/>
          </a:bodyPr>
          <a:lstStyle/>
          <a:p>
            <a:pPr algn="ctr"/>
            <a:r>
              <a:rPr lang="de-DE" b="1" dirty="0" smtClean="0">
                <a:solidFill>
                  <a:srgbClr val="002060"/>
                </a:solidFill>
                <a:latin typeface="Book Antiqua" panose="02040602050305030304" pitchFamily="18" charset="0"/>
              </a:rPr>
              <a:t>Direkte Beobachtung und Vermessung ihrer Erscheinungen</a:t>
            </a:r>
            <a:endParaRPr lang="de-DE" b="1" dirty="0">
              <a:solidFill>
                <a:srgbClr val="002060"/>
              </a:solidFill>
              <a:latin typeface="Book Antiqua" panose="02040602050305030304" pitchFamily="18" charset="0"/>
            </a:endParaRPr>
          </a:p>
        </p:txBody>
      </p:sp>
      <p:sp>
        <p:nvSpPr>
          <p:cNvPr id="9" name="Rechteck 8"/>
          <p:cNvSpPr/>
          <p:nvPr/>
        </p:nvSpPr>
        <p:spPr>
          <a:xfrm>
            <a:off x="1115616" y="4643844"/>
            <a:ext cx="6872978" cy="369332"/>
          </a:xfrm>
          <a:prstGeom prst="rect">
            <a:avLst/>
          </a:prstGeom>
        </p:spPr>
        <p:txBody>
          <a:bodyPr wrap="square">
            <a:spAutoFit/>
          </a:bodyPr>
          <a:lstStyle/>
          <a:p>
            <a:pPr algn="ctr"/>
            <a:r>
              <a:rPr lang="de-DE" b="1" dirty="0" smtClean="0">
                <a:solidFill>
                  <a:srgbClr val="002060"/>
                </a:solidFill>
                <a:latin typeface="Book Antiqua" panose="02040602050305030304" pitchFamily="18" charset="0"/>
              </a:rPr>
              <a:t>Entwicklung von allgemein akzeptierten Gesetzmäßigkeiten</a:t>
            </a:r>
            <a:endParaRPr lang="de-DE" b="1" dirty="0">
              <a:solidFill>
                <a:srgbClr val="002060"/>
              </a:solidFill>
              <a:latin typeface="Book Antiqua" panose="02040602050305030304" pitchFamily="18" charset="0"/>
            </a:endParaRPr>
          </a:p>
        </p:txBody>
      </p:sp>
      <p:sp>
        <p:nvSpPr>
          <p:cNvPr id="10" name="Rechteck 9"/>
          <p:cNvSpPr/>
          <p:nvPr/>
        </p:nvSpPr>
        <p:spPr>
          <a:xfrm>
            <a:off x="1981169" y="3923764"/>
            <a:ext cx="5229393" cy="369332"/>
          </a:xfrm>
          <a:prstGeom prst="rect">
            <a:avLst/>
          </a:prstGeom>
        </p:spPr>
        <p:txBody>
          <a:bodyPr wrap="square">
            <a:spAutoFit/>
          </a:bodyPr>
          <a:lstStyle/>
          <a:p>
            <a:pPr algn="ctr"/>
            <a:r>
              <a:rPr lang="de-DE" b="1" dirty="0" smtClean="0">
                <a:solidFill>
                  <a:srgbClr val="002060"/>
                </a:solidFill>
                <a:latin typeface="Book Antiqua" panose="02040602050305030304" pitchFamily="18" charset="0"/>
              </a:rPr>
              <a:t>Reproduzierung und Vergleich der Ergebnisse</a:t>
            </a:r>
            <a:endParaRPr lang="de-DE" b="1" dirty="0">
              <a:solidFill>
                <a:srgbClr val="002060"/>
              </a:solidFill>
              <a:latin typeface="Book Antiqua" panose="02040602050305030304" pitchFamily="18" charset="0"/>
            </a:endParaRPr>
          </a:p>
        </p:txBody>
      </p:sp>
      <p:sp>
        <p:nvSpPr>
          <p:cNvPr id="7" name="Rechteck 6"/>
          <p:cNvSpPr/>
          <p:nvPr/>
        </p:nvSpPr>
        <p:spPr>
          <a:xfrm>
            <a:off x="1475656" y="2474312"/>
            <a:ext cx="6264696" cy="369332"/>
          </a:xfrm>
          <a:prstGeom prst="rect">
            <a:avLst/>
          </a:prstGeom>
        </p:spPr>
        <p:txBody>
          <a:bodyPr wrap="square">
            <a:spAutoFit/>
          </a:bodyPr>
          <a:lstStyle/>
          <a:p>
            <a:pPr algn="ctr"/>
            <a:r>
              <a:rPr lang="de-DE" b="1" dirty="0" smtClean="0">
                <a:solidFill>
                  <a:srgbClr val="002060"/>
                </a:solidFill>
                <a:latin typeface="Book Antiqua" panose="02040602050305030304" pitchFamily="18" charset="0"/>
              </a:rPr>
              <a:t>Objektivierung  = Trennung </a:t>
            </a:r>
            <a:r>
              <a:rPr lang="de-DE" b="1" dirty="0">
                <a:solidFill>
                  <a:srgbClr val="002060"/>
                </a:solidFill>
                <a:latin typeface="Book Antiqua" panose="02040602050305030304" pitchFamily="18" charset="0"/>
              </a:rPr>
              <a:t>der </a:t>
            </a:r>
            <a:r>
              <a:rPr lang="de-DE" b="1" dirty="0" smtClean="0">
                <a:solidFill>
                  <a:srgbClr val="002060"/>
                </a:solidFill>
                <a:latin typeface="Book Antiqua" panose="02040602050305030304" pitchFamily="18" charset="0"/>
              </a:rPr>
              <a:t>Natur vom Beobachter  </a:t>
            </a:r>
            <a:endParaRPr lang="de-DE" b="1" dirty="0">
              <a:solidFill>
                <a:srgbClr val="002060"/>
              </a:solidFill>
              <a:latin typeface="Book Antiqua" panose="02040602050305030304" pitchFamily="18" charset="0"/>
            </a:endParaRPr>
          </a:p>
        </p:txBody>
      </p:sp>
      <p:sp>
        <p:nvSpPr>
          <p:cNvPr id="15" name="Rechteck 14"/>
          <p:cNvSpPr/>
          <p:nvPr/>
        </p:nvSpPr>
        <p:spPr>
          <a:xfrm>
            <a:off x="2233828" y="5363924"/>
            <a:ext cx="4687245" cy="369332"/>
          </a:xfrm>
          <a:prstGeom prst="rect">
            <a:avLst/>
          </a:prstGeom>
        </p:spPr>
        <p:txBody>
          <a:bodyPr wrap="square">
            <a:spAutoFit/>
          </a:bodyPr>
          <a:lstStyle/>
          <a:p>
            <a:pPr algn="ctr"/>
            <a:r>
              <a:rPr lang="de-DE" b="1" dirty="0" smtClean="0">
                <a:solidFill>
                  <a:srgbClr val="002060"/>
                </a:solidFill>
                <a:latin typeface="Book Antiqua" panose="02040602050305030304" pitchFamily="18" charset="0"/>
              </a:rPr>
              <a:t>Umsetzung in praktischen Anwendungen</a:t>
            </a:r>
            <a:endParaRPr lang="de-DE" b="1" dirty="0">
              <a:solidFill>
                <a:srgbClr val="002060"/>
              </a:solidFill>
              <a:latin typeface="Book Antiqua" panose="02040602050305030304" pitchFamily="18" charset="0"/>
            </a:endParaRPr>
          </a:p>
        </p:txBody>
      </p:sp>
      <p:sp>
        <p:nvSpPr>
          <p:cNvPr id="20" name="Rechteck 19"/>
          <p:cNvSpPr/>
          <p:nvPr/>
        </p:nvSpPr>
        <p:spPr>
          <a:xfrm>
            <a:off x="1259632" y="1768558"/>
            <a:ext cx="6624736" cy="369332"/>
          </a:xfrm>
          <a:prstGeom prst="rect">
            <a:avLst/>
          </a:prstGeom>
        </p:spPr>
        <p:txBody>
          <a:bodyPr wrap="square">
            <a:spAutoFit/>
          </a:bodyPr>
          <a:lstStyle/>
          <a:p>
            <a:pPr marL="0" lvl="2" algn="ctr"/>
            <a:r>
              <a:rPr lang="de-DE" b="1" dirty="0">
                <a:solidFill>
                  <a:srgbClr val="002060"/>
                </a:solidFill>
                <a:latin typeface="Book Antiqua" panose="02040602050305030304" pitchFamily="18" charset="0"/>
              </a:rPr>
              <a:t>Allgemeingültige  Regeln des </a:t>
            </a:r>
            <a:r>
              <a:rPr lang="de-DE" b="1" dirty="0" smtClean="0">
                <a:solidFill>
                  <a:srgbClr val="002060"/>
                </a:solidFill>
                <a:latin typeface="Book Antiqua" panose="02040602050305030304" pitchFamily="18" charset="0"/>
              </a:rPr>
              <a:t>Denkens: Kausalität, Logik</a:t>
            </a:r>
            <a:endParaRPr lang="de-DE"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860504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2020583"/>
            <a:ext cx="4320480" cy="4216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Untertitel 3"/>
          <p:cNvSpPr txBox="1">
            <a:spLocks/>
          </p:cNvSpPr>
          <p:nvPr/>
        </p:nvSpPr>
        <p:spPr>
          <a:xfrm>
            <a:off x="3432381" y="5026309"/>
            <a:ext cx="1975110" cy="54112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de-DE" sz="1400" b="1" dirty="0">
              <a:solidFill>
                <a:srgbClr val="002060"/>
              </a:solidFill>
              <a:latin typeface="Book Antiqua" panose="02040602050305030304" pitchFamily="18" charset="0"/>
            </a:endParaRPr>
          </a:p>
        </p:txBody>
      </p:sp>
      <p:sp>
        <p:nvSpPr>
          <p:cNvPr id="13" name="Untertitel 3"/>
          <p:cNvSpPr txBox="1">
            <a:spLocks/>
          </p:cNvSpPr>
          <p:nvPr/>
        </p:nvSpPr>
        <p:spPr>
          <a:xfrm>
            <a:off x="1331639" y="548680"/>
            <a:ext cx="6408711" cy="86409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sz="2400" b="1" dirty="0" smtClean="0">
                <a:solidFill>
                  <a:srgbClr val="002060"/>
                </a:solidFill>
                <a:latin typeface="Book Antiqua" panose="02040602050305030304" pitchFamily="18" charset="0"/>
              </a:rPr>
              <a:t>Aber immer auch</a:t>
            </a:r>
          </a:p>
          <a:p>
            <a:r>
              <a:rPr lang="de-DE" sz="2400" b="1" dirty="0">
                <a:solidFill>
                  <a:srgbClr val="002060"/>
                </a:solidFill>
                <a:latin typeface="Book Antiqua" panose="02040602050305030304" pitchFamily="18" charset="0"/>
              </a:rPr>
              <a:t>Suche </a:t>
            </a:r>
            <a:r>
              <a:rPr lang="de-DE" sz="2400" b="1" dirty="0" smtClean="0">
                <a:solidFill>
                  <a:srgbClr val="002060"/>
                </a:solidFill>
                <a:latin typeface="Book Antiqua" panose="02040602050305030304" pitchFamily="18" charset="0"/>
              </a:rPr>
              <a:t>des Menschen nach sich selbst</a:t>
            </a:r>
            <a:endParaRPr lang="de-DE" sz="2400" b="1" dirty="0">
              <a:solidFill>
                <a:srgbClr val="002060"/>
              </a:solidFill>
              <a:latin typeface="Book Antiqua" panose="02040602050305030304" pitchFamily="18" charset="0"/>
            </a:endParaRPr>
          </a:p>
        </p:txBody>
      </p:sp>
      <p:sp>
        <p:nvSpPr>
          <p:cNvPr id="22" name="Titel 2"/>
          <p:cNvSpPr txBox="1">
            <a:spLocks/>
          </p:cNvSpPr>
          <p:nvPr/>
        </p:nvSpPr>
        <p:spPr>
          <a:xfrm>
            <a:off x="3542130" y="3695223"/>
            <a:ext cx="2160240"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dirty="0" err="1">
                <a:solidFill>
                  <a:srgbClr val="002060"/>
                </a:solidFill>
                <a:latin typeface="Book Antiqua" panose="02040602050305030304" pitchFamily="18" charset="0"/>
              </a:rPr>
              <a:t>Γνῶθι</a:t>
            </a:r>
            <a:r>
              <a:rPr lang="de-DE" sz="2000" dirty="0">
                <a:solidFill>
                  <a:srgbClr val="002060"/>
                </a:solidFill>
                <a:latin typeface="Book Antiqua" panose="02040602050305030304" pitchFamily="18" charset="0"/>
              </a:rPr>
              <a:t> </a:t>
            </a:r>
            <a:r>
              <a:rPr lang="de-DE" sz="2000" dirty="0" err="1">
                <a:solidFill>
                  <a:srgbClr val="002060"/>
                </a:solidFill>
                <a:latin typeface="Book Antiqua" panose="02040602050305030304" pitchFamily="18" charset="0"/>
              </a:rPr>
              <a:t>σε</a:t>
            </a:r>
            <a:r>
              <a:rPr lang="de-DE" sz="2000" dirty="0">
                <a:solidFill>
                  <a:srgbClr val="002060"/>
                </a:solidFill>
                <a:latin typeface="Book Antiqua" panose="02040602050305030304" pitchFamily="18" charset="0"/>
              </a:rPr>
              <a:t>αυτόν</a:t>
            </a:r>
          </a:p>
        </p:txBody>
      </p:sp>
      <p:sp>
        <p:nvSpPr>
          <p:cNvPr id="23" name="Titel 2"/>
          <p:cNvSpPr txBox="1">
            <a:spLocks/>
          </p:cNvSpPr>
          <p:nvPr/>
        </p:nvSpPr>
        <p:spPr>
          <a:xfrm>
            <a:off x="3651549" y="5017516"/>
            <a:ext cx="201622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solidFill>
                  <a:srgbClr val="002060"/>
                </a:solidFill>
                <a:latin typeface="Book Antiqua" panose="02040602050305030304" pitchFamily="18" charset="0"/>
              </a:rPr>
              <a:t>Μηδὲν ἄγαν</a:t>
            </a:r>
            <a:endParaRPr lang="de-DE" sz="2000" dirty="0">
              <a:solidFill>
                <a:srgbClr val="002060"/>
              </a:solidFill>
              <a:latin typeface="Book Antiqua" panose="02040602050305030304" pitchFamily="18" charset="0"/>
            </a:endParaRPr>
          </a:p>
        </p:txBody>
      </p:sp>
      <p:sp>
        <p:nvSpPr>
          <p:cNvPr id="24" name="Titel 2"/>
          <p:cNvSpPr txBox="1">
            <a:spLocks/>
          </p:cNvSpPr>
          <p:nvPr/>
        </p:nvSpPr>
        <p:spPr>
          <a:xfrm>
            <a:off x="3146087" y="3059183"/>
            <a:ext cx="2938081" cy="6590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smtClean="0">
                <a:solidFill>
                  <a:srgbClr val="002060"/>
                </a:solidFill>
                <a:latin typeface="Book Antiqua" panose="02040602050305030304" pitchFamily="18" charset="0"/>
              </a:rPr>
              <a:t>ERKENNE DICH SELBST</a:t>
            </a:r>
            <a:endParaRPr lang="de-DE" sz="2200" b="1" dirty="0">
              <a:solidFill>
                <a:srgbClr val="002060"/>
              </a:solidFill>
              <a:latin typeface="Book Antiqua" panose="02040602050305030304" pitchFamily="18" charset="0"/>
            </a:endParaRPr>
          </a:p>
        </p:txBody>
      </p:sp>
      <p:sp>
        <p:nvSpPr>
          <p:cNvPr id="25" name="Titel 2"/>
          <p:cNvSpPr txBox="1">
            <a:spLocks/>
          </p:cNvSpPr>
          <p:nvPr/>
        </p:nvSpPr>
        <p:spPr>
          <a:xfrm>
            <a:off x="3262032" y="4631327"/>
            <a:ext cx="2792445"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smtClean="0">
                <a:solidFill>
                  <a:srgbClr val="002060"/>
                </a:solidFill>
                <a:latin typeface="Book Antiqua" panose="02040602050305030304" pitchFamily="18" charset="0"/>
              </a:rPr>
              <a:t>ALLES IN </a:t>
            </a:r>
            <a:r>
              <a:rPr lang="de-DE" sz="2200" b="1" dirty="0" err="1" smtClean="0">
                <a:solidFill>
                  <a:srgbClr val="002060"/>
                </a:solidFill>
                <a:latin typeface="Book Antiqua" panose="02040602050305030304" pitchFamily="18" charset="0"/>
              </a:rPr>
              <a:t>MAßEN</a:t>
            </a:r>
            <a:endParaRPr lang="de-DE" sz="2200" b="1" dirty="0">
              <a:solidFill>
                <a:srgbClr val="002060"/>
              </a:solidFill>
              <a:latin typeface="Book Antiqua" panose="02040602050305030304" pitchFamily="18" charset="0"/>
            </a:endParaRPr>
          </a:p>
        </p:txBody>
      </p:sp>
      <p:sp>
        <p:nvSpPr>
          <p:cNvPr id="10" name="Titel 2"/>
          <p:cNvSpPr txBox="1">
            <a:spLocks/>
          </p:cNvSpPr>
          <p:nvPr/>
        </p:nvSpPr>
        <p:spPr>
          <a:xfrm>
            <a:off x="4226207" y="4127271"/>
            <a:ext cx="873940"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dirty="0" smtClean="0">
                <a:solidFill>
                  <a:srgbClr val="002060"/>
                </a:solidFill>
                <a:latin typeface="Book Antiqua" panose="02040602050305030304" pitchFamily="18" charset="0"/>
              </a:rPr>
              <a:t>und</a:t>
            </a:r>
            <a:r>
              <a:rPr lang="de-DE" sz="2200" b="1" dirty="0" smtClean="0">
                <a:solidFill>
                  <a:srgbClr val="002060"/>
                </a:solidFill>
                <a:latin typeface="Book Antiqua" panose="02040602050305030304" pitchFamily="18" charset="0"/>
              </a:rPr>
              <a:t> </a:t>
            </a:r>
            <a:endParaRPr lang="de-DE" sz="22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0158261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DerDer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818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021407" y="2614117"/>
            <a:ext cx="5101205"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4800" b="1" dirty="0">
                <a:ln w="50800"/>
                <a:solidFill>
                  <a:schemeClr val="accent1">
                    <a:lumMod val="20000"/>
                    <a:lumOff val="80000"/>
                  </a:schemeClr>
                </a:solidFill>
                <a:latin typeface="Academy Engraved LET" pitchFamily="2" charset="0"/>
              </a:rPr>
              <a:t>Tasten und Suchen</a:t>
            </a:r>
          </a:p>
        </p:txBody>
      </p:sp>
      <p:sp>
        <p:nvSpPr>
          <p:cNvPr id="11" name="Textfeld 10"/>
          <p:cNvSpPr txBox="1"/>
          <p:nvPr/>
        </p:nvSpPr>
        <p:spPr>
          <a:xfrm>
            <a:off x="6084168" y="332656"/>
            <a:ext cx="2952328" cy="369332"/>
          </a:xfrm>
          <a:prstGeom prst="rect">
            <a:avLst/>
          </a:prstGeom>
          <a:noFill/>
        </p:spPr>
        <p:txBody>
          <a:bodyPr wrap="square" rtlCol="0">
            <a:spAutoFit/>
          </a:bodyPr>
          <a:lstStyle/>
          <a:p>
            <a:pPr algn="ctr"/>
            <a:r>
              <a:rPr lang="de-DE" b="1" dirty="0" smtClean="0">
                <a:ln w="50800"/>
                <a:solidFill>
                  <a:schemeClr val="accent1">
                    <a:lumMod val="20000"/>
                    <a:lumOff val="80000"/>
                  </a:schemeClr>
                </a:solidFill>
                <a:latin typeface="Book Antiqua" panose="02040602050305030304" pitchFamily="18" charset="0"/>
              </a:rPr>
              <a:t>Der </a:t>
            </a:r>
            <a:r>
              <a:rPr lang="de-DE" b="1" dirty="0">
                <a:ln w="50800"/>
                <a:solidFill>
                  <a:schemeClr val="accent1">
                    <a:lumMod val="20000"/>
                    <a:lumOff val="80000"/>
                  </a:schemeClr>
                </a:solidFill>
                <a:latin typeface="Book Antiqua" panose="02040602050305030304" pitchFamily="18" charset="0"/>
              </a:rPr>
              <a:t>M</a:t>
            </a:r>
            <a:r>
              <a:rPr lang="de-DE" b="1" dirty="0" smtClean="0">
                <a:ln w="50800"/>
                <a:solidFill>
                  <a:schemeClr val="accent1">
                    <a:lumMod val="20000"/>
                    <a:lumOff val="80000"/>
                  </a:schemeClr>
                </a:solidFill>
                <a:latin typeface="Book Antiqua" panose="02040602050305030304" pitchFamily="18" charset="0"/>
              </a:rPr>
              <a:t>ensch im Kosmos</a:t>
            </a:r>
            <a:endParaRPr lang="de-DE" b="1" cap="none" spc="0" dirty="0" smtClean="0">
              <a:ln w="50800"/>
              <a:solidFill>
                <a:schemeClr val="accent1">
                  <a:lumMod val="20000"/>
                  <a:lumOff val="80000"/>
                </a:schemeClr>
              </a:solidFill>
              <a:effectLst/>
              <a:latin typeface="Book Antiqua" panose="02040602050305030304" pitchFamily="18" charset="0"/>
            </a:endParaRPr>
          </a:p>
        </p:txBody>
      </p:sp>
    </p:spTree>
    <p:extLst>
      <p:ext uri="{BB962C8B-B14F-4D97-AF65-F5344CB8AC3E}">
        <p14:creationId xmlns:p14="http://schemas.microsoft.com/office/powerpoint/2010/main" val="3105343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4" name="Titel 1"/>
          <p:cNvSpPr txBox="1">
            <a:spLocks/>
          </p:cNvSpPr>
          <p:nvPr/>
        </p:nvSpPr>
        <p:spPr>
          <a:xfrm>
            <a:off x="1301440" y="548680"/>
            <a:ext cx="6480720"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600" b="1" dirty="0" smtClean="0">
                <a:solidFill>
                  <a:srgbClr val="002060"/>
                </a:solidFill>
                <a:latin typeface="Book Antiqua" panose="02040602050305030304" pitchFamily="18" charset="0"/>
              </a:rPr>
              <a:t>Die nächsten 1000 Jahre:</a:t>
            </a:r>
          </a:p>
          <a:p>
            <a:pPr>
              <a:lnSpc>
                <a:spcPct val="150000"/>
              </a:lnSpc>
            </a:pPr>
            <a:r>
              <a:rPr lang="de-DE" sz="2600" b="1" dirty="0" smtClean="0">
                <a:solidFill>
                  <a:srgbClr val="002060"/>
                </a:solidFill>
                <a:latin typeface="Book Antiqua" panose="02040602050305030304" pitchFamily="18" charset="0"/>
              </a:rPr>
              <a:t>Die Erde –das Leben – der </a:t>
            </a:r>
            <a:r>
              <a:rPr lang="de-DE" sz="2600" b="1" dirty="0">
                <a:solidFill>
                  <a:srgbClr val="002060"/>
                </a:solidFill>
                <a:latin typeface="Book Antiqua" panose="02040602050305030304" pitchFamily="18" charset="0"/>
              </a:rPr>
              <a:t>M</a:t>
            </a:r>
            <a:r>
              <a:rPr lang="de-DE" sz="2600" b="1" dirty="0" smtClean="0">
                <a:solidFill>
                  <a:srgbClr val="002060"/>
                </a:solidFill>
                <a:latin typeface="Book Antiqua" panose="02040602050305030304" pitchFamily="18" charset="0"/>
              </a:rPr>
              <a:t>ensch </a:t>
            </a:r>
          </a:p>
          <a:p>
            <a:pPr>
              <a:lnSpc>
                <a:spcPct val="150000"/>
              </a:lnSpc>
            </a:pPr>
            <a:r>
              <a:rPr lang="de-DE" sz="2600" b="1" dirty="0" smtClean="0">
                <a:solidFill>
                  <a:srgbClr val="002060"/>
                </a:solidFill>
                <a:latin typeface="Book Antiqua" panose="02040602050305030304" pitchFamily="18" charset="0"/>
              </a:rPr>
              <a:t>im Mittelpunkt des Kosmos</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5" y="2564904"/>
            <a:ext cx="3816424" cy="3816424"/>
          </a:xfrm>
          <a:prstGeom prst="rect">
            <a:avLst/>
          </a:prstGeom>
        </p:spPr>
      </p:pic>
    </p:spTree>
    <p:extLst>
      <p:ext uri="{BB962C8B-B14F-4D97-AF65-F5344CB8AC3E}">
        <p14:creationId xmlns:p14="http://schemas.microsoft.com/office/powerpoint/2010/main" val="3873590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0"/>
            <a:ext cx="993710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p:cNvSpPr txBox="1">
            <a:spLocks/>
          </p:cNvSpPr>
          <p:nvPr/>
        </p:nvSpPr>
        <p:spPr>
          <a:xfrm>
            <a:off x="2514851" y="620688"/>
            <a:ext cx="4073373"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smtClean="0">
                <a:solidFill>
                  <a:srgbClr val="002060"/>
                </a:solidFill>
                <a:latin typeface="Book Antiqua" panose="02040602050305030304" pitchFamily="18" charset="0"/>
              </a:rPr>
              <a:t>Der Mensch im Mittelpunkt </a:t>
            </a:r>
          </a:p>
          <a:p>
            <a:r>
              <a:rPr lang="de-DE" sz="2200" b="1" dirty="0" smtClean="0">
                <a:solidFill>
                  <a:srgbClr val="002060"/>
                </a:solidFill>
                <a:latin typeface="Book Antiqua" panose="02040602050305030304" pitchFamily="18" charset="0"/>
              </a:rPr>
              <a:t>und doch</a:t>
            </a:r>
          </a:p>
          <a:p>
            <a:r>
              <a:rPr lang="de-DE" sz="2400" b="1" dirty="0">
                <a:solidFill>
                  <a:srgbClr val="002060"/>
                </a:solidFill>
                <a:latin typeface="Book Antiqua" panose="02040602050305030304" pitchFamily="18" charset="0"/>
              </a:rPr>
              <a:t>im Zwiespalt</a:t>
            </a:r>
          </a:p>
          <a:p>
            <a:endParaRPr lang="de-DE" sz="2200" b="1" dirty="0" smtClean="0">
              <a:solidFill>
                <a:srgbClr val="002060"/>
              </a:solidFill>
              <a:latin typeface="Book Antiqua" panose="02040602050305030304" pitchFamily="18"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401" y="2455552"/>
            <a:ext cx="1697423" cy="1715773"/>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420888"/>
            <a:ext cx="2160240" cy="1463769"/>
          </a:xfrm>
          <a:prstGeom prst="rect">
            <a:avLst/>
          </a:prstGeom>
        </p:spPr>
      </p:pic>
      <p:sp>
        <p:nvSpPr>
          <p:cNvPr id="12" name="Titel 1"/>
          <p:cNvSpPr txBox="1">
            <a:spLocks/>
          </p:cNvSpPr>
          <p:nvPr/>
        </p:nvSpPr>
        <p:spPr>
          <a:xfrm>
            <a:off x="6012159" y="3901762"/>
            <a:ext cx="1872209" cy="4680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dirty="0" smtClean="0">
                <a:solidFill>
                  <a:srgbClr val="002060"/>
                </a:solidFill>
                <a:latin typeface="Book Antiqua" panose="02040602050305030304" pitchFamily="18" charset="0"/>
              </a:rPr>
              <a:t>unterworfen</a:t>
            </a:r>
          </a:p>
        </p:txBody>
      </p:sp>
      <p:sp>
        <p:nvSpPr>
          <p:cNvPr id="17" name="Titel 1"/>
          <p:cNvSpPr txBox="1">
            <a:spLocks/>
          </p:cNvSpPr>
          <p:nvPr/>
        </p:nvSpPr>
        <p:spPr>
          <a:xfrm>
            <a:off x="3484984" y="4208327"/>
            <a:ext cx="2167136" cy="432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dirty="0" smtClean="0">
                <a:solidFill>
                  <a:srgbClr val="002060"/>
                </a:solidFill>
                <a:latin typeface="Book Antiqua" panose="02040602050305030304" pitchFamily="18" charset="0"/>
              </a:rPr>
              <a:t>grübelnd</a:t>
            </a:r>
          </a:p>
        </p:txBody>
      </p:sp>
      <p:pic>
        <p:nvPicPr>
          <p:cNvPr id="14" name="Picture 6"/>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3989040" y="4712407"/>
            <a:ext cx="1152128" cy="130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el 1"/>
          <p:cNvSpPr txBox="1">
            <a:spLocks/>
          </p:cNvSpPr>
          <p:nvPr/>
        </p:nvSpPr>
        <p:spPr>
          <a:xfrm>
            <a:off x="1475656" y="1949990"/>
            <a:ext cx="1872209" cy="4680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dirty="0" smtClean="0">
                <a:solidFill>
                  <a:srgbClr val="002060"/>
                </a:solidFill>
                <a:latin typeface="Book Antiqua" panose="02040602050305030304" pitchFamily="18" charset="0"/>
              </a:rPr>
              <a:t>unterwerfend</a:t>
            </a:r>
          </a:p>
        </p:txBody>
      </p:sp>
    </p:spTree>
    <p:extLst>
      <p:ext uri="{BB962C8B-B14F-4D97-AF65-F5344CB8AC3E}">
        <p14:creationId xmlns:p14="http://schemas.microsoft.com/office/powerpoint/2010/main" val="3087617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2185597" y="5976867"/>
            <a:ext cx="4824536" cy="584775"/>
          </a:xfrm>
          <a:prstGeom prst="rect">
            <a:avLst/>
          </a:prstGeom>
          <a:noFill/>
        </p:spPr>
        <p:txBody>
          <a:bodyPr wrap="square" rtlCol="0">
            <a:spAutoFit/>
          </a:bodyPr>
          <a:lstStyle/>
          <a:p>
            <a:pPr algn="ctr"/>
            <a:r>
              <a:rPr lang="de-DE" sz="1600" b="1" dirty="0" smtClean="0">
                <a:ln w="50800"/>
                <a:solidFill>
                  <a:srgbClr val="002060"/>
                </a:solidFill>
                <a:latin typeface="Book Antiqua" panose="02040602050305030304" pitchFamily="18" charset="0"/>
              </a:rPr>
              <a:t>Aus: Hildegard von Bingen, </a:t>
            </a:r>
          </a:p>
          <a:p>
            <a:pPr algn="ctr"/>
            <a:r>
              <a:rPr lang="de-DE" sz="1600" b="1" i="1" dirty="0" smtClean="0">
                <a:ln w="50800"/>
                <a:solidFill>
                  <a:srgbClr val="002060"/>
                </a:solidFill>
                <a:latin typeface="Book Antiqua" panose="02040602050305030304" pitchFamily="18" charset="0"/>
              </a:rPr>
              <a:t>Liber </a:t>
            </a:r>
            <a:r>
              <a:rPr lang="de-DE" sz="1600" b="1" i="1" dirty="0" err="1" smtClean="0">
                <a:ln w="50800"/>
                <a:solidFill>
                  <a:srgbClr val="002060"/>
                </a:solidFill>
                <a:latin typeface="Book Antiqua" panose="02040602050305030304" pitchFamily="18" charset="0"/>
              </a:rPr>
              <a:t>Divinorum</a:t>
            </a:r>
            <a:r>
              <a:rPr lang="de-DE" sz="1600" b="1" i="1" dirty="0" smtClean="0">
                <a:ln w="50800"/>
                <a:solidFill>
                  <a:srgbClr val="002060"/>
                </a:solidFill>
                <a:latin typeface="Book Antiqua" panose="02040602050305030304" pitchFamily="18" charset="0"/>
              </a:rPr>
              <a:t> </a:t>
            </a:r>
            <a:r>
              <a:rPr lang="de-DE" sz="1600" b="1" i="1" dirty="0" err="1" smtClean="0">
                <a:ln w="50800"/>
                <a:solidFill>
                  <a:srgbClr val="002060"/>
                </a:solidFill>
                <a:latin typeface="Book Antiqua" panose="02040602050305030304" pitchFamily="18" charset="0"/>
              </a:rPr>
              <a:t>Operum</a:t>
            </a:r>
            <a:r>
              <a:rPr lang="de-DE" sz="1600" b="1" i="1" dirty="0" smtClean="0">
                <a:ln w="50800"/>
                <a:solidFill>
                  <a:srgbClr val="002060"/>
                </a:solidFill>
                <a:latin typeface="Book Antiqua" panose="02040602050305030304" pitchFamily="18" charset="0"/>
              </a:rPr>
              <a:t> 1163 - 1174</a:t>
            </a:r>
            <a:endParaRPr lang="de-DE" sz="1600" b="1" i="1" cap="none" spc="0" dirty="0" smtClean="0">
              <a:ln w="50800"/>
              <a:solidFill>
                <a:srgbClr val="002060"/>
              </a:solidFill>
              <a:effectLst/>
              <a:latin typeface="Book Antiqua" panose="02040602050305030304" pitchFamily="18" charset="0"/>
            </a:endParaRPr>
          </a:p>
        </p:txBody>
      </p:sp>
      <p:sp>
        <p:nvSpPr>
          <p:cNvPr id="11" name="Titel 1"/>
          <p:cNvSpPr txBox="1">
            <a:spLocks/>
          </p:cNvSpPr>
          <p:nvPr/>
        </p:nvSpPr>
        <p:spPr>
          <a:xfrm>
            <a:off x="1619672" y="335110"/>
            <a:ext cx="5880469" cy="8616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de-DE" sz="2400" b="1" dirty="0" smtClean="0">
                <a:solidFill>
                  <a:srgbClr val="002060"/>
                </a:solidFill>
                <a:latin typeface="Book Antiqua" panose="02040602050305030304" pitchFamily="18" charset="0"/>
              </a:rPr>
              <a:t>Der Mensch</a:t>
            </a:r>
            <a:r>
              <a:rPr lang="de-DE" sz="2400" b="1" dirty="0">
                <a:solidFill>
                  <a:srgbClr val="002060"/>
                </a:solidFill>
                <a:latin typeface="Book Antiqua" panose="02040602050305030304" pitchFamily="18" charset="0"/>
              </a:rPr>
              <a:t>, </a:t>
            </a:r>
            <a:r>
              <a:rPr lang="de-DE" sz="2400" b="1" dirty="0" smtClean="0">
                <a:solidFill>
                  <a:srgbClr val="002060"/>
                </a:solidFill>
                <a:latin typeface="Book Antiqua" panose="02040602050305030304" pitchFamily="18" charset="0"/>
              </a:rPr>
              <a:t>sich im Kosmos suchend</a:t>
            </a:r>
          </a:p>
          <a:p>
            <a:pPr>
              <a:lnSpc>
                <a:spcPct val="150000"/>
              </a:lnSpc>
            </a:pPr>
            <a:r>
              <a:rPr lang="de-DE" sz="2400" b="1" dirty="0">
                <a:solidFill>
                  <a:srgbClr val="002060"/>
                </a:solidFill>
                <a:latin typeface="Book Antiqua" panose="02040602050305030304" pitchFamily="18" charset="0"/>
              </a:rPr>
              <a:t>i</a:t>
            </a:r>
            <a:r>
              <a:rPr lang="de-DE" sz="2400" b="1" dirty="0" smtClean="0">
                <a:solidFill>
                  <a:srgbClr val="002060"/>
                </a:solidFill>
                <a:latin typeface="Book Antiqua" panose="02040602050305030304" pitchFamily="18" charset="0"/>
              </a:rPr>
              <a:t>n der Vision</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843" y="1538024"/>
            <a:ext cx="2860043" cy="4214000"/>
          </a:xfrm>
          <a:prstGeom prst="rect">
            <a:avLst/>
          </a:prstGeom>
        </p:spPr>
      </p:pic>
      <p:sp>
        <p:nvSpPr>
          <p:cNvPr id="16" name="Textfeld 15"/>
          <p:cNvSpPr txBox="1"/>
          <p:nvPr/>
        </p:nvSpPr>
        <p:spPr>
          <a:xfrm>
            <a:off x="6393218" y="3495990"/>
            <a:ext cx="2964422" cy="1754326"/>
          </a:xfrm>
          <a:prstGeom prst="rect">
            <a:avLst/>
          </a:prstGeom>
          <a:noFill/>
        </p:spPr>
        <p:txBody>
          <a:bodyPr wrap="square" rtlCol="0">
            <a:spAutoFit/>
          </a:bodyPr>
          <a:lstStyle/>
          <a:p>
            <a:r>
              <a:rPr lang="de-DE" b="1" i="1" dirty="0" smtClean="0">
                <a:solidFill>
                  <a:srgbClr val="002060"/>
                </a:solidFill>
                <a:latin typeface="Academy Engraved LET" pitchFamily="2" charset="0"/>
              </a:rPr>
              <a:t>Der </a:t>
            </a:r>
            <a:r>
              <a:rPr lang="de-DE" b="1" i="1" dirty="0">
                <a:solidFill>
                  <a:srgbClr val="002060"/>
                </a:solidFill>
                <a:latin typeface="Academy Engraved LET" pitchFamily="2" charset="0"/>
              </a:rPr>
              <a:t>Mensch hat ja </a:t>
            </a:r>
            <a:endParaRPr lang="de-DE" b="1" i="1" dirty="0" smtClean="0">
              <a:solidFill>
                <a:srgbClr val="002060"/>
              </a:solidFill>
              <a:latin typeface="Academy Engraved LET" pitchFamily="2" charset="0"/>
            </a:endParaRPr>
          </a:p>
          <a:p>
            <a:r>
              <a:rPr lang="de-DE" b="1" i="1" dirty="0" smtClean="0">
                <a:solidFill>
                  <a:srgbClr val="002060"/>
                </a:solidFill>
                <a:latin typeface="Academy Engraved LET" pitchFamily="2" charset="0"/>
              </a:rPr>
              <a:t>Himmel </a:t>
            </a:r>
            <a:r>
              <a:rPr lang="de-DE" b="1" i="1" dirty="0">
                <a:solidFill>
                  <a:srgbClr val="002060"/>
                </a:solidFill>
                <a:latin typeface="Academy Engraved LET" pitchFamily="2" charset="0"/>
              </a:rPr>
              <a:t>und </a:t>
            </a:r>
            <a:r>
              <a:rPr lang="de-DE" b="1" i="1" dirty="0" smtClean="0">
                <a:solidFill>
                  <a:srgbClr val="002060"/>
                </a:solidFill>
                <a:latin typeface="Academy Engraved LET" pitchFamily="2" charset="0"/>
              </a:rPr>
              <a:t>Erde und </a:t>
            </a:r>
          </a:p>
          <a:p>
            <a:r>
              <a:rPr lang="de-DE" b="1" i="1" dirty="0" smtClean="0">
                <a:solidFill>
                  <a:srgbClr val="002060"/>
                </a:solidFill>
                <a:latin typeface="Academy Engraved LET" pitchFamily="2" charset="0"/>
              </a:rPr>
              <a:t>die </a:t>
            </a:r>
            <a:r>
              <a:rPr lang="de-DE" b="1" i="1" dirty="0">
                <a:solidFill>
                  <a:srgbClr val="002060"/>
                </a:solidFill>
                <a:latin typeface="Academy Engraved LET" pitchFamily="2" charset="0"/>
              </a:rPr>
              <a:t>ganze übrige Kreatur </a:t>
            </a:r>
            <a:endParaRPr lang="de-DE" b="1" i="1" dirty="0" smtClean="0">
              <a:solidFill>
                <a:srgbClr val="002060"/>
              </a:solidFill>
              <a:latin typeface="Academy Engraved LET" pitchFamily="2" charset="0"/>
            </a:endParaRPr>
          </a:p>
          <a:p>
            <a:r>
              <a:rPr lang="de-DE" b="1" i="1" dirty="0" smtClean="0">
                <a:solidFill>
                  <a:srgbClr val="002060"/>
                </a:solidFill>
                <a:latin typeface="Academy Engraved LET" pitchFamily="2" charset="0"/>
              </a:rPr>
              <a:t>schon </a:t>
            </a:r>
            <a:r>
              <a:rPr lang="de-DE" b="1" i="1" dirty="0">
                <a:solidFill>
                  <a:srgbClr val="002060"/>
                </a:solidFill>
                <a:latin typeface="Academy Engraved LET" pitchFamily="2" charset="0"/>
              </a:rPr>
              <a:t>in sich selber </a:t>
            </a:r>
            <a:endParaRPr lang="de-DE" b="1" i="1" dirty="0" smtClean="0">
              <a:solidFill>
                <a:srgbClr val="002060"/>
              </a:solidFill>
              <a:latin typeface="Academy Engraved LET" pitchFamily="2" charset="0"/>
            </a:endParaRPr>
          </a:p>
          <a:p>
            <a:r>
              <a:rPr lang="de-DE" b="1" i="1" dirty="0" smtClean="0">
                <a:solidFill>
                  <a:srgbClr val="002060"/>
                </a:solidFill>
                <a:latin typeface="Academy Engraved LET" pitchFamily="2" charset="0"/>
              </a:rPr>
              <a:t>und </a:t>
            </a:r>
            <a:r>
              <a:rPr lang="de-DE" b="1" i="1" dirty="0">
                <a:solidFill>
                  <a:srgbClr val="002060"/>
                </a:solidFill>
                <a:latin typeface="Academy Engraved LET" pitchFamily="2" charset="0"/>
              </a:rPr>
              <a:t>ist doch </a:t>
            </a:r>
            <a:endParaRPr lang="de-DE" b="1" i="1" dirty="0" smtClean="0">
              <a:solidFill>
                <a:srgbClr val="002060"/>
              </a:solidFill>
              <a:latin typeface="Academy Engraved LET" pitchFamily="2" charset="0"/>
            </a:endParaRPr>
          </a:p>
          <a:p>
            <a:r>
              <a:rPr lang="de-DE" b="1" i="1" dirty="0" smtClean="0">
                <a:solidFill>
                  <a:srgbClr val="002060"/>
                </a:solidFill>
                <a:latin typeface="Academy Engraved LET" pitchFamily="2" charset="0"/>
              </a:rPr>
              <a:t>eine </a:t>
            </a:r>
            <a:r>
              <a:rPr lang="de-DE" b="1" i="1" dirty="0">
                <a:solidFill>
                  <a:srgbClr val="002060"/>
                </a:solidFill>
                <a:latin typeface="Academy Engraved LET" pitchFamily="2" charset="0"/>
              </a:rPr>
              <a:t>ganze Gestalt</a:t>
            </a:r>
            <a:r>
              <a:rPr lang="de-DE" b="1" i="1" dirty="0" smtClean="0">
                <a:solidFill>
                  <a:srgbClr val="002060"/>
                </a:solidFill>
                <a:latin typeface="Academy Engraved LET" pitchFamily="2" charset="0"/>
              </a:rPr>
              <a:t>.“</a:t>
            </a:r>
            <a:endParaRPr lang="de-DE" b="1" i="1" dirty="0">
              <a:solidFill>
                <a:srgbClr val="002060"/>
              </a:solidFill>
              <a:effectLst/>
              <a:latin typeface="Academy Engraved LET" pitchFamily="2" charset="0"/>
            </a:endParaRPr>
          </a:p>
        </p:txBody>
      </p:sp>
      <p:sp>
        <p:nvSpPr>
          <p:cNvPr id="17" name="Textfeld 16"/>
          <p:cNvSpPr txBox="1"/>
          <p:nvPr/>
        </p:nvSpPr>
        <p:spPr>
          <a:xfrm>
            <a:off x="395536" y="3861048"/>
            <a:ext cx="2440214" cy="923330"/>
          </a:xfrm>
          <a:prstGeom prst="rect">
            <a:avLst/>
          </a:prstGeom>
          <a:noFill/>
        </p:spPr>
        <p:txBody>
          <a:bodyPr wrap="square" rtlCol="0">
            <a:spAutoFit/>
          </a:bodyPr>
          <a:lstStyle/>
          <a:p>
            <a:r>
              <a:rPr lang="de-DE" b="1" i="1" dirty="0" smtClean="0">
                <a:solidFill>
                  <a:srgbClr val="002060"/>
                </a:solidFill>
                <a:latin typeface="Academy Engraved LET" pitchFamily="2" charset="0"/>
              </a:rPr>
              <a:t>„O </a:t>
            </a:r>
            <a:r>
              <a:rPr lang="de-DE" b="1" i="1" dirty="0">
                <a:solidFill>
                  <a:srgbClr val="002060"/>
                </a:solidFill>
                <a:latin typeface="Academy Engraved LET" pitchFamily="2" charset="0"/>
              </a:rPr>
              <a:t>Mensch</a:t>
            </a:r>
            <a:r>
              <a:rPr lang="de-DE" b="1" i="1" dirty="0" smtClean="0">
                <a:solidFill>
                  <a:srgbClr val="002060"/>
                </a:solidFill>
                <a:latin typeface="Academy Engraved LET" pitchFamily="2" charset="0"/>
              </a:rPr>
              <a:t>,, </a:t>
            </a:r>
          </a:p>
          <a:p>
            <a:r>
              <a:rPr lang="de-DE" b="1" i="1" dirty="0" smtClean="0">
                <a:solidFill>
                  <a:srgbClr val="002060"/>
                </a:solidFill>
                <a:latin typeface="Academy Engraved LET" pitchFamily="2" charset="0"/>
              </a:rPr>
              <a:t>schau </a:t>
            </a:r>
            <a:r>
              <a:rPr lang="de-DE" b="1" i="1" dirty="0">
                <a:solidFill>
                  <a:srgbClr val="002060"/>
                </a:solidFill>
                <a:latin typeface="Academy Engraved LET" pitchFamily="2" charset="0"/>
              </a:rPr>
              <a:t>dir doch den </a:t>
            </a:r>
            <a:endParaRPr lang="de-DE" b="1" i="1" dirty="0" smtClean="0">
              <a:solidFill>
                <a:srgbClr val="002060"/>
              </a:solidFill>
              <a:latin typeface="Academy Engraved LET" pitchFamily="2" charset="0"/>
            </a:endParaRPr>
          </a:p>
          <a:p>
            <a:r>
              <a:rPr lang="de-DE" b="1" i="1" dirty="0" smtClean="0">
                <a:solidFill>
                  <a:srgbClr val="002060"/>
                </a:solidFill>
                <a:latin typeface="Academy Engraved LET" pitchFamily="2" charset="0"/>
              </a:rPr>
              <a:t>Menschen </a:t>
            </a:r>
            <a:r>
              <a:rPr lang="de-DE" b="1" i="1" dirty="0">
                <a:solidFill>
                  <a:srgbClr val="002060"/>
                </a:solidFill>
                <a:latin typeface="Academy Engraved LET" pitchFamily="2" charset="0"/>
              </a:rPr>
              <a:t>richtig an: </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15" y="1809211"/>
            <a:ext cx="1502029" cy="1835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7095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3" y="0"/>
            <a:ext cx="93818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el 1"/>
          <p:cNvSpPr txBox="1">
            <a:spLocks/>
          </p:cNvSpPr>
          <p:nvPr/>
        </p:nvSpPr>
        <p:spPr>
          <a:xfrm>
            <a:off x="1711708" y="2348880"/>
            <a:ext cx="5880469"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4800" b="1" dirty="0" smtClean="0">
                <a:ln w="50800"/>
                <a:solidFill>
                  <a:schemeClr val="accent1">
                    <a:lumMod val="20000"/>
                    <a:lumOff val="80000"/>
                  </a:schemeClr>
                </a:solidFill>
                <a:latin typeface="Academy Engraved LET" pitchFamily="2" charset="0"/>
              </a:rPr>
              <a:t>Neue Selbstbesinnung </a:t>
            </a:r>
            <a:endParaRPr lang="de-DE" sz="4800" b="1" dirty="0">
              <a:ln w="50800"/>
              <a:solidFill>
                <a:schemeClr val="accent1">
                  <a:lumMod val="20000"/>
                  <a:lumOff val="80000"/>
                </a:schemeClr>
              </a:solidFill>
              <a:latin typeface="Academy Engraved LET" pitchFamily="2" charset="0"/>
            </a:endParaRPr>
          </a:p>
        </p:txBody>
      </p:sp>
    </p:spTree>
    <p:extLst>
      <p:ext uri="{BB962C8B-B14F-4D97-AF65-F5344CB8AC3E}">
        <p14:creationId xmlns:p14="http://schemas.microsoft.com/office/powerpoint/2010/main" val="3836917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751396" y="951342"/>
            <a:ext cx="5711909" cy="1015663"/>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Und wieder ein neues Jahrtausend</a:t>
            </a:r>
          </a:p>
          <a:p>
            <a:pPr algn="ctr">
              <a:lnSpc>
                <a:spcPct val="150000"/>
              </a:lnSpc>
            </a:pPr>
            <a:r>
              <a:rPr lang="de-DE" sz="2400" b="1" dirty="0" smtClean="0">
                <a:ln w="50800"/>
                <a:solidFill>
                  <a:srgbClr val="002060"/>
                </a:solidFill>
                <a:latin typeface="Book Antiqua" panose="02040602050305030304" pitchFamily="18" charset="0"/>
              </a:rPr>
              <a:t>m</a:t>
            </a:r>
            <a:r>
              <a:rPr lang="de-DE" sz="2400" b="1" cap="none" spc="0" dirty="0" smtClean="0">
                <a:ln w="50800"/>
                <a:solidFill>
                  <a:srgbClr val="002060"/>
                </a:solidFill>
                <a:effectLst/>
                <a:latin typeface="Book Antiqua" panose="02040602050305030304" pitchFamily="18" charset="0"/>
              </a:rPr>
              <a:t>it einem neuen Aufbruch</a:t>
            </a:r>
          </a:p>
        </p:txBody>
      </p:sp>
      <p:sp>
        <p:nvSpPr>
          <p:cNvPr id="32" name="Textfeld 31"/>
          <p:cNvSpPr txBox="1"/>
          <p:nvPr/>
        </p:nvSpPr>
        <p:spPr>
          <a:xfrm>
            <a:off x="1276197" y="2348880"/>
            <a:ext cx="6591605" cy="1938992"/>
          </a:xfrm>
          <a:prstGeom prst="rect">
            <a:avLst/>
          </a:prstGeom>
          <a:noFill/>
        </p:spPr>
        <p:txBody>
          <a:bodyPr wrap="square" rtlCol="0">
            <a:spAutoFit/>
          </a:bodyPr>
          <a:lstStyle/>
          <a:p>
            <a:pPr algn="ctr">
              <a:lnSpc>
                <a:spcPct val="150000"/>
              </a:lnSpc>
            </a:pPr>
            <a:r>
              <a:rPr lang="de-DE" sz="2000" b="1" dirty="0" smtClean="0">
                <a:ln w="50800"/>
                <a:solidFill>
                  <a:srgbClr val="002060"/>
                </a:solidFill>
                <a:latin typeface="Book Antiqua" panose="02040602050305030304" pitchFamily="18" charset="0"/>
              </a:rPr>
              <a:t>Mit neuem Suchen</a:t>
            </a:r>
          </a:p>
          <a:p>
            <a:pPr algn="ctr">
              <a:lnSpc>
                <a:spcPct val="150000"/>
              </a:lnSpc>
            </a:pPr>
            <a:r>
              <a:rPr lang="de-DE" sz="2000" b="1" dirty="0">
                <a:solidFill>
                  <a:srgbClr val="002060"/>
                </a:solidFill>
                <a:latin typeface="Book Antiqua" panose="02040602050305030304" pitchFamily="18" charset="0"/>
              </a:rPr>
              <a:t>in neuer Freiheit von Denken und </a:t>
            </a:r>
            <a:r>
              <a:rPr lang="de-DE" sz="2000" b="1" dirty="0" smtClean="0">
                <a:solidFill>
                  <a:srgbClr val="002060"/>
                </a:solidFill>
                <a:latin typeface="Book Antiqua" panose="02040602050305030304" pitchFamily="18" charset="0"/>
              </a:rPr>
              <a:t>Handeln,</a:t>
            </a:r>
            <a:endParaRPr lang="de-DE" sz="2000" b="1" dirty="0">
              <a:ln w="50800"/>
              <a:solidFill>
                <a:srgbClr val="002060"/>
              </a:solidFill>
              <a:latin typeface="Book Antiqua" panose="02040602050305030304" pitchFamily="18" charset="0"/>
            </a:endParaRPr>
          </a:p>
          <a:p>
            <a:pPr algn="ctr">
              <a:lnSpc>
                <a:spcPct val="150000"/>
              </a:lnSpc>
            </a:pPr>
            <a:r>
              <a:rPr lang="de-DE" sz="2000" b="1" dirty="0" smtClean="0">
                <a:ln w="50800"/>
                <a:solidFill>
                  <a:srgbClr val="002060"/>
                </a:solidFill>
                <a:latin typeface="Book Antiqua" panose="02040602050305030304" pitchFamily="18" charset="0"/>
              </a:rPr>
              <a:t>nach neuem Selbstvertrauen und neuer Gewissheit, </a:t>
            </a:r>
          </a:p>
          <a:p>
            <a:pPr algn="ctr">
              <a:lnSpc>
                <a:spcPct val="150000"/>
              </a:lnSpc>
            </a:pPr>
            <a:r>
              <a:rPr lang="de-DE" sz="2000" b="1" dirty="0" smtClean="0">
                <a:ln w="50800"/>
                <a:solidFill>
                  <a:srgbClr val="002060"/>
                </a:solidFill>
                <a:latin typeface="Book Antiqua" panose="02040602050305030304" pitchFamily="18" charset="0"/>
              </a:rPr>
              <a:t>zu neuer Einordung im Kosmos </a:t>
            </a:r>
          </a:p>
        </p:txBody>
      </p:sp>
      <p:sp>
        <p:nvSpPr>
          <p:cNvPr id="35" name="Textfeld 34"/>
          <p:cNvSpPr txBox="1"/>
          <p:nvPr/>
        </p:nvSpPr>
        <p:spPr>
          <a:xfrm>
            <a:off x="1311547" y="4581128"/>
            <a:ext cx="6591605" cy="1169551"/>
          </a:xfrm>
          <a:prstGeom prst="rect">
            <a:avLst/>
          </a:prstGeom>
          <a:noFill/>
        </p:spPr>
        <p:txBody>
          <a:bodyPr wrap="square" rtlCol="0">
            <a:spAutoFit/>
          </a:bodyPr>
          <a:lstStyle/>
          <a:p>
            <a:pPr algn="ctr">
              <a:lnSpc>
                <a:spcPct val="150000"/>
              </a:lnSpc>
            </a:pPr>
            <a:r>
              <a:rPr lang="de-DE" sz="2000" b="1" dirty="0" smtClean="0">
                <a:ln w="50800"/>
                <a:solidFill>
                  <a:srgbClr val="002060"/>
                </a:solidFill>
                <a:latin typeface="Book Antiqua" panose="02040602050305030304" pitchFamily="18" charset="0"/>
              </a:rPr>
              <a:t>Als RENAISSANCE = WIEDERGEBURT</a:t>
            </a:r>
          </a:p>
          <a:p>
            <a:pPr algn="ctr"/>
            <a:r>
              <a:rPr lang="de-DE" sz="2000" b="1" dirty="0">
                <a:solidFill>
                  <a:srgbClr val="002060"/>
                </a:solidFill>
                <a:latin typeface="Book Antiqua" panose="02040602050305030304" pitchFamily="18" charset="0"/>
              </a:rPr>
              <a:t>der verloren gegangenen</a:t>
            </a:r>
          </a:p>
          <a:p>
            <a:pPr algn="ctr"/>
            <a:r>
              <a:rPr lang="de-DE" sz="2000" b="1" dirty="0">
                <a:solidFill>
                  <a:srgbClr val="002060"/>
                </a:solidFill>
                <a:latin typeface="Book Antiqua" panose="02040602050305030304" pitchFamily="18" charset="0"/>
              </a:rPr>
              <a:t>Ganzheit von Welt und </a:t>
            </a:r>
            <a:r>
              <a:rPr lang="de-DE" sz="2000" b="1" dirty="0" smtClean="0">
                <a:solidFill>
                  <a:srgbClr val="002060"/>
                </a:solidFill>
                <a:latin typeface="Book Antiqua" panose="02040602050305030304" pitchFamily="18" charset="0"/>
              </a:rPr>
              <a:t>Mensch</a:t>
            </a:r>
            <a:endParaRPr lang="de-DE" sz="2000"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652782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txBox="1">
            <a:spLocks/>
          </p:cNvSpPr>
          <p:nvPr/>
        </p:nvSpPr>
        <p:spPr>
          <a:xfrm>
            <a:off x="2672789" y="332656"/>
            <a:ext cx="3798422" cy="7332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b="1" dirty="0" smtClean="0">
                <a:solidFill>
                  <a:srgbClr val="002060"/>
                </a:solidFill>
                <a:latin typeface="Book Antiqua" panose="02040602050305030304" pitchFamily="18" charset="0"/>
              </a:rPr>
              <a:t>Neue Offenheit –</a:t>
            </a:r>
          </a:p>
          <a:p>
            <a:r>
              <a:rPr lang="de-DE" sz="2400" b="1" dirty="0" smtClean="0">
                <a:solidFill>
                  <a:srgbClr val="002060"/>
                </a:solidFill>
                <a:latin typeface="Book Antiqua" panose="02040602050305030304" pitchFamily="18" charset="0"/>
              </a:rPr>
              <a:t>Neues Weltbild</a:t>
            </a:r>
            <a:endParaRPr lang="de-DE" sz="2400" dirty="0">
              <a:solidFill>
                <a:srgbClr val="002060"/>
              </a:solidFill>
              <a:latin typeface="Book Antiqua" panose="02040602050305030304" pitchFamily="18" charset="0"/>
            </a:endParaRPr>
          </a:p>
        </p:txBody>
      </p:sp>
      <p:sp>
        <p:nvSpPr>
          <p:cNvPr id="13" name="Titel 1"/>
          <p:cNvSpPr txBox="1">
            <a:spLocks/>
          </p:cNvSpPr>
          <p:nvPr/>
        </p:nvSpPr>
        <p:spPr>
          <a:xfrm>
            <a:off x="851593" y="836712"/>
            <a:ext cx="7560840" cy="8081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de-DE" sz="2000" b="1" dirty="0" smtClean="0">
              <a:solidFill>
                <a:srgbClr val="002060"/>
              </a:solidFill>
              <a:latin typeface="Book Antiqua" panose="02040602050305030304" pitchFamily="18" charset="0"/>
            </a:endParaRPr>
          </a:p>
        </p:txBody>
      </p:sp>
      <p:sp>
        <p:nvSpPr>
          <p:cNvPr id="14" name="Titel 1"/>
          <p:cNvSpPr txBox="1">
            <a:spLocks/>
          </p:cNvSpPr>
          <p:nvPr/>
        </p:nvSpPr>
        <p:spPr>
          <a:xfrm>
            <a:off x="2705982" y="3422966"/>
            <a:ext cx="4977348" cy="10559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900" b="1" dirty="0" smtClean="0">
                <a:solidFill>
                  <a:srgbClr val="002060"/>
                </a:solidFill>
                <a:latin typeface="Book Antiqua" panose="02040602050305030304" pitchFamily="18" charset="0"/>
              </a:rPr>
              <a:t>Galileo Galilei (1564 - 1642)</a:t>
            </a:r>
          </a:p>
          <a:p>
            <a:pPr algn="l"/>
            <a:r>
              <a:rPr lang="de-DE" sz="1800" b="1" dirty="0" smtClean="0">
                <a:solidFill>
                  <a:srgbClr val="002060"/>
                </a:solidFill>
                <a:latin typeface="Book Antiqua" panose="02040602050305030304" pitchFamily="18" charset="0"/>
              </a:rPr>
              <a:t>entwickelt </a:t>
            </a:r>
            <a:r>
              <a:rPr lang="de-DE" sz="1800" b="1" dirty="0">
                <a:solidFill>
                  <a:srgbClr val="002060"/>
                </a:solidFill>
                <a:latin typeface="Book Antiqua" panose="02040602050305030304" pitchFamily="18" charset="0"/>
              </a:rPr>
              <a:t>ein Fernrohr, mit dessen Hilfe er wissenschaftlich das </a:t>
            </a:r>
            <a:r>
              <a:rPr lang="de-DE" sz="1800" b="1" dirty="0" smtClean="0">
                <a:solidFill>
                  <a:srgbClr val="7030A0"/>
                </a:solidFill>
                <a:latin typeface="Book Antiqua" panose="02040602050305030304" pitchFamily="18" charset="0"/>
              </a:rPr>
              <a:t>HELIOZENTRISCHE WELTBILD </a:t>
            </a:r>
            <a:r>
              <a:rPr lang="de-DE" sz="1800" b="1" dirty="0" smtClean="0">
                <a:solidFill>
                  <a:srgbClr val="002060"/>
                </a:solidFill>
                <a:latin typeface="Book Antiqua" panose="02040602050305030304" pitchFamily="18" charset="0"/>
              </a:rPr>
              <a:t>beweist.</a:t>
            </a:r>
            <a:endParaRPr lang="de-DE" sz="1900" b="1" dirty="0">
              <a:solidFill>
                <a:srgbClr val="002060"/>
              </a:solidFill>
              <a:latin typeface="Book Antiqua" panose="02040602050305030304" pitchFamily="18" charset="0"/>
            </a:endParaRPr>
          </a:p>
        </p:txBody>
      </p:sp>
      <p:sp>
        <p:nvSpPr>
          <p:cNvPr id="21" name="Titel 1"/>
          <p:cNvSpPr txBox="1">
            <a:spLocks/>
          </p:cNvSpPr>
          <p:nvPr/>
        </p:nvSpPr>
        <p:spPr>
          <a:xfrm>
            <a:off x="2618988" y="4104872"/>
            <a:ext cx="6468230" cy="5832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1800" b="1" dirty="0">
              <a:solidFill>
                <a:srgbClr val="002060"/>
              </a:solidFill>
              <a:latin typeface="Book Antiqua" panose="0204060205030503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982269"/>
            <a:ext cx="1119247" cy="139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93" y="1384795"/>
            <a:ext cx="1217106" cy="1564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3248708"/>
            <a:ext cx="1116491" cy="1404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p:cNvSpPr txBox="1">
            <a:spLocks/>
          </p:cNvSpPr>
          <p:nvPr/>
        </p:nvSpPr>
        <p:spPr>
          <a:xfrm>
            <a:off x="2217378" y="1384795"/>
            <a:ext cx="6468230" cy="14541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900" b="1" dirty="0">
                <a:solidFill>
                  <a:srgbClr val="002060"/>
                </a:solidFill>
                <a:latin typeface="Book Antiqua" panose="02040602050305030304" pitchFamily="18" charset="0"/>
              </a:rPr>
              <a:t>Nikolaus </a:t>
            </a:r>
            <a:r>
              <a:rPr lang="de-DE" sz="1900" b="1" dirty="0" smtClean="0">
                <a:solidFill>
                  <a:srgbClr val="002060"/>
                </a:solidFill>
                <a:latin typeface="Book Antiqua" panose="02040602050305030304" pitchFamily="18" charset="0"/>
              </a:rPr>
              <a:t>Kopernikus (</a:t>
            </a:r>
            <a:r>
              <a:rPr lang="de-DE" sz="1800" b="1" dirty="0" smtClean="0">
                <a:solidFill>
                  <a:srgbClr val="002060"/>
                </a:solidFill>
                <a:latin typeface="Book Antiqua" panose="02040602050305030304" pitchFamily="18" charset="0"/>
              </a:rPr>
              <a:t>1473 – 1543) zeigt in </a:t>
            </a:r>
            <a:r>
              <a:rPr lang="de-DE" sz="1800" b="1" dirty="0" err="1" smtClean="0">
                <a:solidFill>
                  <a:srgbClr val="002060"/>
                </a:solidFill>
                <a:latin typeface="Book Antiqua" panose="02040602050305030304" pitchFamily="18" charset="0"/>
              </a:rPr>
              <a:t>in</a:t>
            </a:r>
            <a:r>
              <a:rPr lang="de-DE" sz="1800" b="1" dirty="0" smtClean="0">
                <a:solidFill>
                  <a:srgbClr val="002060"/>
                </a:solidFill>
                <a:latin typeface="Book Antiqua" panose="02040602050305030304" pitchFamily="18" charset="0"/>
              </a:rPr>
              <a:t> „</a:t>
            </a:r>
            <a:r>
              <a:rPr lang="de-DE" sz="1800" b="1" dirty="0" err="1" smtClean="0">
                <a:solidFill>
                  <a:srgbClr val="002060"/>
                </a:solidFill>
                <a:latin typeface="Book Antiqua" panose="02040602050305030304" pitchFamily="18" charset="0"/>
              </a:rPr>
              <a:t>revolutionibus</a:t>
            </a:r>
            <a:r>
              <a:rPr lang="de-DE" sz="1800" b="1" dirty="0" smtClean="0">
                <a:solidFill>
                  <a:srgbClr val="002060"/>
                </a:solidFill>
                <a:latin typeface="Book Antiqua" panose="02040602050305030304" pitchFamily="18" charset="0"/>
              </a:rPr>
              <a:t> </a:t>
            </a:r>
            <a:r>
              <a:rPr lang="de-DE" sz="1800" b="1" dirty="0" err="1" smtClean="0">
                <a:solidFill>
                  <a:srgbClr val="002060"/>
                </a:solidFill>
                <a:latin typeface="Book Antiqua" panose="02040602050305030304" pitchFamily="18" charset="0"/>
              </a:rPr>
              <a:t>orbium</a:t>
            </a:r>
            <a:r>
              <a:rPr lang="de-DE" sz="1800" b="1" dirty="0" smtClean="0">
                <a:solidFill>
                  <a:srgbClr val="002060"/>
                </a:solidFill>
                <a:latin typeface="Book Antiqua" panose="02040602050305030304" pitchFamily="18" charset="0"/>
              </a:rPr>
              <a:t> </a:t>
            </a:r>
            <a:r>
              <a:rPr lang="de-DE" sz="1800" b="1" dirty="0" err="1" smtClean="0">
                <a:solidFill>
                  <a:srgbClr val="002060"/>
                </a:solidFill>
                <a:latin typeface="Book Antiqua" panose="02040602050305030304" pitchFamily="18" charset="0"/>
              </a:rPr>
              <a:t>celestrium“mathematisch</a:t>
            </a:r>
            <a:r>
              <a:rPr lang="de-DE" sz="1800" b="1" dirty="0" smtClean="0">
                <a:solidFill>
                  <a:srgbClr val="002060"/>
                </a:solidFill>
                <a:latin typeface="Book Antiqua" panose="02040602050305030304" pitchFamily="18" charset="0"/>
              </a:rPr>
              <a:t>, wie sich </a:t>
            </a:r>
            <a:r>
              <a:rPr lang="de-DE" sz="1800" b="1" dirty="0">
                <a:solidFill>
                  <a:srgbClr val="002060"/>
                </a:solidFill>
                <a:latin typeface="Book Antiqua" panose="02040602050305030304" pitchFamily="18" charset="0"/>
              </a:rPr>
              <a:t>die Erde um die eigene Achse dreht und sich zudem wie die anderen Planeten um die Sonne bewegt.</a:t>
            </a:r>
          </a:p>
        </p:txBody>
      </p:sp>
      <p:sp>
        <p:nvSpPr>
          <p:cNvPr id="17" name="Titel 1"/>
          <p:cNvSpPr txBox="1">
            <a:spLocks/>
          </p:cNvSpPr>
          <p:nvPr/>
        </p:nvSpPr>
        <p:spPr>
          <a:xfrm>
            <a:off x="3131840" y="5153842"/>
            <a:ext cx="4977348" cy="10559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900" b="1" dirty="0" smtClean="0">
                <a:solidFill>
                  <a:srgbClr val="002060"/>
                </a:solidFill>
                <a:latin typeface="Book Antiqua" panose="02040602050305030304" pitchFamily="18" charset="0"/>
              </a:rPr>
              <a:t>Johannes Keppler(1571 </a:t>
            </a:r>
            <a:r>
              <a:rPr lang="de-DE" sz="1900" b="1" dirty="0">
                <a:solidFill>
                  <a:srgbClr val="002060"/>
                </a:solidFill>
                <a:latin typeface="Book Antiqua" panose="02040602050305030304" pitchFamily="18" charset="0"/>
              </a:rPr>
              <a:t>bis </a:t>
            </a:r>
            <a:r>
              <a:rPr lang="de-DE" sz="1900" b="1" dirty="0" smtClean="0">
                <a:solidFill>
                  <a:srgbClr val="002060"/>
                </a:solidFill>
                <a:latin typeface="Book Antiqua" panose="02040602050305030304" pitchFamily="18" charset="0"/>
              </a:rPr>
              <a:t>1630)</a:t>
            </a:r>
          </a:p>
          <a:p>
            <a:pPr algn="l"/>
            <a:r>
              <a:rPr lang="de-DE" sz="1800" b="1" dirty="0">
                <a:solidFill>
                  <a:srgbClr val="002060"/>
                </a:solidFill>
                <a:latin typeface="Book Antiqua" panose="02040602050305030304" pitchFamily="18" charset="0"/>
              </a:rPr>
              <a:t>e</a:t>
            </a:r>
            <a:r>
              <a:rPr lang="de-DE" sz="1800" b="1" dirty="0" smtClean="0">
                <a:solidFill>
                  <a:srgbClr val="002060"/>
                </a:solidFill>
                <a:latin typeface="Book Antiqua" panose="02040602050305030304" pitchFamily="18" charset="0"/>
              </a:rPr>
              <a:t>ntwickelt mit  Hilfe der Messungen von  Tycho Brahe sein Modell der elliptischen Bahne der Planeten um die Sonne</a:t>
            </a:r>
            <a:endParaRPr lang="de-DE" sz="19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34116552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txBox="1">
            <a:spLocks/>
          </p:cNvSpPr>
          <p:nvPr/>
        </p:nvSpPr>
        <p:spPr>
          <a:xfrm>
            <a:off x="1259632" y="260648"/>
            <a:ext cx="6532734" cy="586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b="1" dirty="0">
                <a:solidFill>
                  <a:srgbClr val="002060"/>
                </a:solidFill>
                <a:latin typeface="Book Antiqua" panose="02040602050305030304" pitchFamily="18" charset="0"/>
              </a:rPr>
              <a:t>Eine </a:t>
            </a:r>
            <a:r>
              <a:rPr lang="de-DE" sz="2400" b="1" dirty="0" smtClean="0">
                <a:solidFill>
                  <a:srgbClr val="002060"/>
                </a:solidFill>
                <a:latin typeface="Book Antiqua" panose="02040602050305030304" pitchFamily="18" charset="0"/>
              </a:rPr>
              <a:t>neue Wissenschaft </a:t>
            </a:r>
            <a:r>
              <a:rPr lang="de-DE" sz="2400" b="1" dirty="0">
                <a:solidFill>
                  <a:srgbClr val="002060"/>
                </a:solidFill>
                <a:latin typeface="Book Antiqua" panose="02040602050305030304" pitchFamily="18" charset="0"/>
              </a:rPr>
              <a:t>emanzipiert </a:t>
            </a:r>
            <a:r>
              <a:rPr lang="de-DE" sz="2400" b="1" dirty="0" smtClean="0">
                <a:solidFill>
                  <a:srgbClr val="002060"/>
                </a:solidFill>
                <a:latin typeface="Book Antiqua" panose="02040602050305030304" pitchFamily="18" charset="0"/>
              </a:rPr>
              <a:t>sich …</a:t>
            </a:r>
            <a:endParaRPr lang="de-DE" sz="2400" dirty="0">
              <a:solidFill>
                <a:srgbClr val="002060"/>
              </a:solidFill>
              <a:latin typeface="Book Antiqua" panose="02040602050305030304" pitchFamily="18" charset="0"/>
            </a:endParaRPr>
          </a:p>
        </p:txBody>
      </p:sp>
      <p:sp>
        <p:nvSpPr>
          <p:cNvPr id="12" name="Titel 1"/>
          <p:cNvSpPr txBox="1">
            <a:spLocks/>
          </p:cNvSpPr>
          <p:nvPr/>
        </p:nvSpPr>
        <p:spPr>
          <a:xfrm>
            <a:off x="1259632" y="6137919"/>
            <a:ext cx="4646472" cy="72008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2200" dirty="0">
              <a:solidFill>
                <a:srgbClr val="002060"/>
              </a:solidFill>
              <a:latin typeface="Book Antiqua" panose="02040602050305030304" pitchFamily="18" charset="0"/>
            </a:endParaRPr>
          </a:p>
        </p:txBody>
      </p:sp>
      <p:sp>
        <p:nvSpPr>
          <p:cNvPr id="14" name="Titel 1"/>
          <p:cNvSpPr txBox="1">
            <a:spLocks/>
          </p:cNvSpPr>
          <p:nvPr/>
        </p:nvSpPr>
        <p:spPr>
          <a:xfrm>
            <a:off x="1290858" y="1152888"/>
            <a:ext cx="6665518" cy="619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smtClean="0">
                <a:solidFill>
                  <a:srgbClr val="002060"/>
                </a:solidFill>
                <a:latin typeface="Book Antiqua" panose="02040602050305030304" pitchFamily="18" charset="0"/>
              </a:rPr>
              <a:t>Galileo Galilei (1564 </a:t>
            </a:r>
            <a:r>
              <a:rPr lang="de-DE" sz="1600" b="1" dirty="0">
                <a:solidFill>
                  <a:srgbClr val="002060"/>
                </a:solidFill>
                <a:latin typeface="Book Antiqua" panose="02040602050305030304" pitchFamily="18" charset="0"/>
              </a:rPr>
              <a:t>bis </a:t>
            </a:r>
            <a:r>
              <a:rPr lang="de-DE" sz="1600" b="1" dirty="0" smtClean="0">
                <a:solidFill>
                  <a:srgbClr val="002060"/>
                </a:solidFill>
                <a:latin typeface="Book Antiqua" panose="02040602050305030304" pitchFamily="18" charset="0"/>
              </a:rPr>
              <a:t>1642)</a:t>
            </a:r>
          </a:p>
          <a:p>
            <a:pPr algn="l"/>
            <a:r>
              <a:rPr lang="de-DE" sz="1400" b="1" dirty="0" smtClean="0">
                <a:solidFill>
                  <a:srgbClr val="002060"/>
                </a:solidFill>
                <a:latin typeface="Book Antiqua" panose="02040602050305030304" pitchFamily="18" charset="0"/>
              </a:rPr>
              <a:t>entdeckt </a:t>
            </a:r>
            <a:r>
              <a:rPr lang="de-DE" sz="1400" b="1" dirty="0">
                <a:solidFill>
                  <a:srgbClr val="002060"/>
                </a:solidFill>
                <a:latin typeface="Book Antiqua" panose="02040602050305030304" pitchFamily="18" charset="0"/>
              </a:rPr>
              <a:t>die Fall-, Wurf- und Pendelgesetze um 1604</a:t>
            </a:r>
            <a:r>
              <a:rPr lang="de-DE" sz="1400" b="1" dirty="0" smtClean="0">
                <a:solidFill>
                  <a:srgbClr val="002060"/>
                </a:solidFill>
                <a:latin typeface="Book Antiqua" panose="02040602050305030304" pitchFamily="18" charset="0"/>
              </a:rPr>
              <a:t>, rd</a:t>
            </a:r>
            <a:r>
              <a:rPr lang="de-DE" sz="1400" b="1" dirty="0">
                <a:solidFill>
                  <a:srgbClr val="002060"/>
                </a:solidFill>
                <a:latin typeface="Book Antiqua" panose="02040602050305030304" pitchFamily="18" charset="0"/>
              </a:rPr>
              <a:t>. 80 Jahre </a:t>
            </a:r>
            <a:r>
              <a:rPr lang="de-DE" sz="1400" b="1" dirty="0" smtClean="0">
                <a:solidFill>
                  <a:srgbClr val="002060"/>
                </a:solidFill>
                <a:latin typeface="Book Antiqua" panose="02040602050305030304" pitchFamily="18" charset="0"/>
              </a:rPr>
              <a:t>vor Newton. </a:t>
            </a:r>
            <a:endParaRPr lang="de-DE" sz="1400" b="1" dirty="0">
              <a:solidFill>
                <a:srgbClr val="002060"/>
              </a:solidFill>
              <a:latin typeface="Book Antiqua" panose="02040602050305030304" pitchFamily="18" charset="0"/>
            </a:endParaRPr>
          </a:p>
        </p:txBody>
      </p:sp>
      <p:sp>
        <p:nvSpPr>
          <p:cNvPr id="16" name="Titel 1"/>
          <p:cNvSpPr txBox="1">
            <a:spLocks/>
          </p:cNvSpPr>
          <p:nvPr/>
        </p:nvSpPr>
        <p:spPr>
          <a:xfrm>
            <a:off x="1331640" y="1945864"/>
            <a:ext cx="6078903" cy="8081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de-DE" sz="1800" b="1" dirty="0" smtClean="0">
              <a:solidFill>
                <a:srgbClr val="002060"/>
              </a:solidFill>
              <a:latin typeface="Book Antiqua" panose="02040602050305030304" pitchFamily="18" charset="0"/>
            </a:endParaRPr>
          </a:p>
        </p:txBody>
      </p:sp>
      <p:sp>
        <p:nvSpPr>
          <p:cNvPr id="15" name="Titel 1"/>
          <p:cNvSpPr txBox="1">
            <a:spLocks/>
          </p:cNvSpPr>
          <p:nvPr/>
        </p:nvSpPr>
        <p:spPr>
          <a:xfrm>
            <a:off x="1259632" y="1844824"/>
            <a:ext cx="6575661" cy="965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smtClean="0">
                <a:solidFill>
                  <a:srgbClr val="002060"/>
                </a:solidFill>
                <a:latin typeface="Book Antiqua" panose="02040602050305030304" pitchFamily="18" charset="0"/>
              </a:rPr>
              <a:t>Isaac Newton. (1642 </a:t>
            </a:r>
            <a:r>
              <a:rPr lang="de-DE" sz="1600" b="1" dirty="0">
                <a:solidFill>
                  <a:srgbClr val="002060"/>
                </a:solidFill>
                <a:latin typeface="Book Antiqua" panose="02040602050305030304" pitchFamily="18" charset="0"/>
              </a:rPr>
              <a:t>bis </a:t>
            </a:r>
            <a:r>
              <a:rPr lang="de-DE" sz="1600" b="1" dirty="0" smtClean="0">
                <a:solidFill>
                  <a:srgbClr val="002060"/>
                </a:solidFill>
                <a:latin typeface="Book Antiqua" panose="02040602050305030304" pitchFamily="18" charset="0"/>
              </a:rPr>
              <a:t>1727)</a:t>
            </a:r>
          </a:p>
          <a:p>
            <a:pPr algn="l"/>
            <a:r>
              <a:rPr lang="de-DE" sz="1400" b="1" dirty="0">
                <a:solidFill>
                  <a:srgbClr val="002060"/>
                </a:solidFill>
                <a:latin typeface="Book Antiqua" panose="02040602050305030304" pitchFamily="18" charset="0"/>
              </a:rPr>
              <a:t>b</a:t>
            </a:r>
            <a:r>
              <a:rPr lang="de-DE" sz="1400" b="1" dirty="0" smtClean="0">
                <a:solidFill>
                  <a:srgbClr val="002060"/>
                </a:solidFill>
                <a:latin typeface="Book Antiqua" panose="02040602050305030304" pitchFamily="18" charset="0"/>
              </a:rPr>
              <a:t>egründet in </a:t>
            </a:r>
            <a:r>
              <a:rPr lang="de-DE" sz="1400" b="1" i="1" dirty="0" err="1" smtClean="0">
                <a:solidFill>
                  <a:srgbClr val="002060"/>
                </a:solidFill>
                <a:latin typeface="Book Antiqua" panose="02040602050305030304" pitchFamily="18" charset="0"/>
              </a:rPr>
              <a:t>Philosophiae</a:t>
            </a:r>
            <a:r>
              <a:rPr lang="de-DE" sz="1400" b="1" i="1" dirty="0" smtClean="0">
                <a:solidFill>
                  <a:srgbClr val="002060"/>
                </a:solidFill>
                <a:latin typeface="Book Antiqua" panose="02040602050305030304" pitchFamily="18" charset="0"/>
              </a:rPr>
              <a:t> </a:t>
            </a:r>
            <a:r>
              <a:rPr lang="de-DE" sz="1400" b="1" i="1" dirty="0" err="1">
                <a:solidFill>
                  <a:srgbClr val="002060"/>
                </a:solidFill>
                <a:latin typeface="Book Antiqua" panose="02040602050305030304" pitchFamily="18" charset="0"/>
              </a:rPr>
              <a:t>Naturalis</a:t>
            </a:r>
            <a:r>
              <a:rPr lang="de-DE" sz="1400" b="1" i="1" dirty="0">
                <a:solidFill>
                  <a:srgbClr val="002060"/>
                </a:solidFill>
                <a:latin typeface="Book Antiqua" panose="02040602050305030304" pitchFamily="18" charset="0"/>
              </a:rPr>
              <a:t> </a:t>
            </a:r>
            <a:r>
              <a:rPr lang="de-DE" sz="1400" b="1" i="1" dirty="0" err="1">
                <a:solidFill>
                  <a:srgbClr val="002060"/>
                </a:solidFill>
                <a:latin typeface="Book Antiqua" panose="02040602050305030304" pitchFamily="18" charset="0"/>
              </a:rPr>
              <a:t>Principia</a:t>
            </a:r>
            <a:r>
              <a:rPr lang="de-DE" sz="1400" b="1" i="1" dirty="0">
                <a:solidFill>
                  <a:srgbClr val="002060"/>
                </a:solidFill>
                <a:latin typeface="Book Antiqua" panose="02040602050305030304" pitchFamily="18" charset="0"/>
              </a:rPr>
              <a:t> </a:t>
            </a:r>
            <a:r>
              <a:rPr lang="de-DE" sz="1400" b="1" i="1" dirty="0" err="1" smtClean="0">
                <a:solidFill>
                  <a:srgbClr val="002060"/>
                </a:solidFill>
                <a:latin typeface="Book Antiqua" panose="02040602050305030304" pitchFamily="18" charset="0"/>
              </a:rPr>
              <a:t>Mathematica</a:t>
            </a:r>
            <a:r>
              <a:rPr lang="de-DE" sz="1400" b="1" i="1" dirty="0" smtClean="0">
                <a:solidFill>
                  <a:srgbClr val="002060"/>
                </a:solidFill>
                <a:latin typeface="Book Antiqua" panose="02040602050305030304" pitchFamily="18" charset="0"/>
              </a:rPr>
              <a:t>“ </a:t>
            </a:r>
            <a:r>
              <a:rPr lang="de-DE" sz="1400" b="1" dirty="0" smtClean="0">
                <a:solidFill>
                  <a:srgbClr val="002060"/>
                </a:solidFill>
                <a:latin typeface="Book Antiqua" panose="02040602050305030304" pitchFamily="18" charset="0"/>
              </a:rPr>
              <a:t>eine universelle Theorie der </a:t>
            </a:r>
            <a:r>
              <a:rPr lang="de-DE" sz="1400" b="1" dirty="0" smtClean="0">
                <a:solidFill>
                  <a:srgbClr val="7030A0"/>
                </a:solidFill>
                <a:latin typeface="Book Antiqua" panose="02040602050305030304" pitchFamily="18" charset="0"/>
              </a:rPr>
              <a:t>Mechanik und der Gravitation </a:t>
            </a:r>
            <a:endParaRPr lang="de-DE" sz="1400" b="1" dirty="0">
              <a:solidFill>
                <a:srgbClr val="7030A0"/>
              </a:solidFill>
              <a:latin typeface="Book Antiqua" panose="02040602050305030304" pitchFamily="18" charset="0"/>
            </a:endParaRPr>
          </a:p>
        </p:txBody>
      </p:sp>
      <p:sp>
        <p:nvSpPr>
          <p:cNvPr id="17" name="Titel 1"/>
          <p:cNvSpPr txBox="1">
            <a:spLocks/>
          </p:cNvSpPr>
          <p:nvPr/>
        </p:nvSpPr>
        <p:spPr>
          <a:xfrm>
            <a:off x="2411760" y="2780928"/>
            <a:ext cx="6840760" cy="833428"/>
          </a:xfrm>
          <a:prstGeom prst="rect">
            <a:avLst/>
          </a:prstGeom>
          <a:ln w="0">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smtClean="0">
                <a:solidFill>
                  <a:srgbClr val="002060"/>
                </a:solidFill>
                <a:latin typeface="Book Antiqua" panose="02040602050305030304" pitchFamily="18" charset="0"/>
              </a:rPr>
              <a:t>Sadi Carnot. (1796 bis 1832)</a:t>
            </a:r>
          </a:p>
          <a:p>
            <a:pPr algn="l"/>
            <a:r>
              <a:rPr lang="de-DE" sz="1400" b="1" dirty="0" smtClean="0">
                <a:solidFill>
                  <a:srgbClr val="002060"/>
                </a:solidFill>
                <a:latin typeface="Book Antiqua" panose="02040602050305030304" pitchFamily="18" charset="0"/>
              </a:rPr>
              <a:t>Konzeption des Kreisprozesse , die mit </a:t>
            </a:r>
            <a:r>
              <a:rPr lang="de-DE" sz="1600" b="1" dirty="0" smtClean="0">
                <a:solidFill>
                  <a:srgbClr val="002060"/>
                </a:solidFill>
                <a:latin typeface="Book Antiqua" panose="02040602050305030304" pitchFamily="18" charset="0"/>
              </a:rPr>
              <a:t>R. Mayer (1814 </a:t>
            </a:r>
            <a:r>
              <a:rPr lang="de-DE" sz="1600" b="1" dirty="0">
                <a:solidFill>
                  <a:srgbClr val="002060"/>
                </a:solidFill>
                <a:latin typeface="Book Antiqua" panose="02040602050305030304" pitchFamily="18" charset="0"/>
              </a:rPr>
              <a:t>– </a:t>
            </a:r>
            <a:r>
              <a:rPr lang="de-DE" sz="1600" b="1" dirty="0" smtClean="0">
                <a:solidFill>
                  <a:srgbClr val="002060"/>
                </a:solidFill>
                <a:latin typeface="Book Antiqua" panose="02040602050305030304" pitchFamily="18" charset="0"/>
              </a:rPr>
              <a:t>1878) </a:t>
            </a:r>
            <a:r>
              <a:rPr lang="de-DE" sz="1400" b="1" dirty="0" smtClean="0">
                <a:solidFill>
                  <a:srgbClr val="002060"/>
                </a:solidFill>
                <a:latin typeface="Book Antiqua" panose="02040602050305030304" pitchFamily="18" charset="0"/>
              </a:rPr>
              <a:t>und </a:t>
            </a:r>
            <a:br>
              <a:rPr lang="de-DE" sz="1400" b="1" dirty="0" smtClean="0">
                <a:solidFill>
                  <a:srgbClr val="002060"/>
                </a:solidFill>
                <a:latin typeface="Book Antiqua" panose="02040602050305030304" pitchFamily="18" charset="0"/>
              </a:rPr>
            </a:br>
            <a:r>
              <a:rPr lang="de-DE" sz="1600" b="1" dirty="0" smtClean="0">
                <a:solidFill>
                  <a:srgbClr val="002060"/>
                </a:solidFill>
                <a:latin typeface="Book Antiqua" panose="02040602050305030304" pitchFamily="18" charset="0"/>
              </a:rPr>
              <a:t>R. </a:t>
            </a:r>
            <a:r>
              <a:rPr lang="de-DE" sz="1600" b="1" dirty="0" err="1" smtClean="0">
                <a:solidFill>
                  <a:srgbClr val="002060"/>
                </a:solidFill>
                <a:latin typeface="Book Antiqua" panose="02040602050305030304" pitchFamily="18" charset="0"/>
              </a:rPr>
              <a:t>Clausius</a:t>
            </a:r>
            <a:r>
              <a:rPr lang="de-DE" sz="1600" b="1" dirty="0" smtClean="0">
                <a:solidFill>
                  <a:srgbClr val="002060"/>
                </a:solidFill>
                <a:latin typeface="Book Antiqua" panose="02040602050305030304" pitchFamily="18" charset="0"/>
              </a:rPr>
              <a:t> (1822 </a:t>
            </a:r>
            <a:r>
              <a:rPr lang="de-DE" sz="1600" b="1" dirty="0">
                <a:solidFill>
                  <a:srgbClr val="002060"/>
                </a:solidFill>
                <a:latin typeface="Book Antiqua" panose="02040602050305030304" pitchFamily="18" charset="0"/>
              </a:rPr>
              <a:t>– 1888) </a:t>
            </a:r>
            <a:r>
              <a:rPr lang="de-DE" sz="1400" b="1" dirty="0" smtClean="0">
                <a:solidFill>
                  <a:srgbClr val="002060"/>
                </a:solidFill>
                <a:latin typeface="Book Antiqua" panose="02040602050305030304" pitchFamily="18" charset="0"/>
              </a:rPr>
              <a:t>zum 1. und 2. Hauptsatz der </a:t>
            </a:r>
            <a:r>
              <a:rPr lang="de-DE" sz="1400" b="1" dirty="0" smtClean="0">
                <a:solidFill>
                  <a:srgbClr val="7030A0"/>
                </a:solidFill>
                <a:latin typeface="Book Antiqua" panose="02040602050305030304" pitchFamily="18" charset="0"/>
              </a:rPr>
              <a:t>Thermodynamik </a:t>
            </a:r>
            <a:r>
              <a:rPr lang="de-DE" sz="1400" b="1" dirty="0" smtClean="0">
                <a:solidFill>
                  <a:srgbClr val="002060"/>
                </a:solidFill>
                <a:latin typeface="Book Antiqua" panose="02040602050305030304" pitchFamily="18" charset="0"/>
              </a:rPr>
              <a:t>führte.</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224" y="1142307"/>
            <a:ext cx="501368" cy="630509"/>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581" y="2102574"/>
            <a:ext cx="690173" cy="390322"/>
          </a:xfrm>
          <a:prstGeom prst="rect">
            <a:avLst/>
          </a:prstGeom>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16" y="2852257"/>
            <a:ext cx="686037" cy="724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itel 1"/>
          <p:cNvSpPr txBox="1">
            <a:spLocks/>
          </p:cNvSpPr>
          <p:nvPr/>
        </p:nvSpPr>
        <p:spPr>
          <a:xfrm>
            <a:off x="2483768" y="3861048"/>
            <a:ext cx="5832648" cy="7269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smtClean="0">
                <a:solidFill>
                  <a:srgbClr val="002060"/>
                </a:solidFill>
                <a:latin typeface="Book Antiqua" panose="02040602050305030304" pitchFamily="18" charset="0"/>
              </a:rPr>
              <a:t>H</a:t>
            </a:r>
            <a:r>
              <a:rPr lang="de-DE" sz="1600" b="1" dirty="0">
                <a:solidFill>
                  <a:srgbClr val="002060"/>
                </a:solidFill>
                <a:latin typeface="Book Antiqua" panose="02040602050305030304" pitchFamily="18" charset="0"/>
              </a:rPr>
              <a:t>. C. </a:t>
            </a:r>
            <a:r>
              <a:rPr lang="de-DE" sz="1600" b="1" dirty="0" err="1">
                <a:solidFill>
                  <a:srgbClr val="002060"/>
                </a:solidFill>
                <a:latin typeface="Book Antiqua" panose="02040602050305030304" pitchFamily="18" charset="0"/>
              </a:rPr>
              <a:t>Ørsted</a:t>
            </a:r>
            <a:r>
              <a:rPr lang="de-DE" sz="1600" b="1" dirty="0">
                <a:solidFill>
                  <a:srgbClr val="002060"/>
                </a:solidFill>
                <a:latin typeface="Book Antiqua" panose="02040602050305030304" pitchFamily="18" charset="0"/>
              </a:rPr>
              <a:t> (1777 – 1851</a:t>
            </a:r>
            <a:r>
              <a:rPr lang="de-DE" sz="1400" b="1" dirty="0">
                <a:solidFill>
                  <a:srgbClr val="002060"/>
                </a:solidFill>
                <a:latin typeface="Book Antiqua" panose="02040602050305030304" pitchFamily="18" charset="0"/>
              </a:rPr>
              <a:t>), </a:t>
            </a:r>
            <a:r>
              <a:rPr lang="de-DE" sz="1600" b="1" dirty="0">
                <a:solidFill>
                  <a:srgbClr val="002060"/>
                </a:solidFill>
                <a:latin typeface="Book Antiqua" panose="02040602050305030304" pitchFamily="18" charset="0"/>
              </a:rPr>
              <a:t>A.-M Marie </a:t>
            </a:r>
            <a:r>
              <a:rPr lang="de-DE" sz="1600" b="1" dirty="0" err="1">
                <a:solidFill>
                  <a:srgbClr val="002060"/>
                </a:solidFill>
                <a:latin typeface="Book Antiqua" panose="02040602050305030304" pitchFamily="18" charset="0"/>
              </a:rPr>
              <a:t>Ampère</a:t>
            </a:r>
            <a:r>
              <a:rPr lang="de-DE" sz="1600" b="1" dirty="0">
                <a:solidFill>
                  <a:srgbClr val="002060"/>
                </a:solidFill>
                <a:latin typeface="Book Antiqua" panose="02040602050305030304" pitchFamily="18" charset="0"/>
              </a:rPr>
              <a:t> (1775 -1836) </a:t>
            </a:r>
            <a:r>
              <a:rPr lang="de-DE" sz="1400" b="1" dirty="0">
                <a:solidFill>
                  <a:srgbClr val="002060"/>
                </a:solidFill>
                <a:latin typeface="Book Antiqua" panose="02040602050305030304" pitchFamily="18" charset="0"/>
              </a:rPr>
              <a:t>und </a:t>
            </a:r>
            <a:r>
              <a:rPr lang="de-DE" sz="1600" b="1" dirty="0" smtClean="0">
                <a:solidFill>
                  <a:srgbClr val="002060"/>
                </a:solidFill>
                <a:latin typeface="Book Antiqua" panose="02040602050305030304" pitchFamily="18" charset="0"/>
              </a:rPr>
              <a:t>M. </a:t>
            </a:r>
            <a:r>
              <a:rPr lang="de-DE" sz="1600" b="1" dirty="0" err="1" smtClean="0">
                <a:solidFill>
                  <a:srgbClr val="002060"/>
                </a:solidFill>
                <a:latin typeface="Book Antiqua" panose="02040602050305030304" pitchFamily="18" charset="0"/>
              </a:rPr>
              <a:t>Farady</a:t>
            </a:r>
            <a:r>
              <a:rPr lang="de-DE" sz="1600" b="1" dirty="0" smtClean="0">
                <a:solidFill>
                  <a:srgbClr val="002060"/>
                </a:solidFill>
                <a:latin typeface="Book Antiqua" panose="02040602050305030304" pitchFamily="18" charset="0"/>
              </a:rPr>
              <a:t> </a:t>
            </a:r>
            <a:r>
              <a:rPr lang="de-DE" sz="1600" b="1" dirty="0">
                <a:solidFill>
                  <a:srgbClr val="002060"/>
                </a:solidFill>
                <a:latin typeface="Book Antiqua" panose="02040602050305030304" pitchFamily="18" charset="0"/>
              </a:rPr>
              <a:t>(1701 - 1867</a:t>
            </a:r>
            <a:r>
              <a:rPr lang="de-DE" sz="1600" b="1" dirty="0" smtClean="0">
                <a:solidFill>
                  <a:srgbClr val="002060"/>
                </a:solidFill>
                <a:latin typeface="Book Antiqua" panose="02040602050305030304" pitchFamily="18" charset="0"/>
              </a:rPr>
              <a:t>) </a:t>
            </a:r>
            <a:r>
              <a:rPr lang="de-DE" sz="1400" b="1" dirty="0" smtClean="0">
                <a:solidFill>
                  <a:srgbClr val="002060"/>
                </a:solidFill>
                <a:latin typeface="Book Antiqua" panose="02040602050305030304" pitchFamily="18" charset="0"/>
              </a:rPr>
              <a:t>legten die </a:t>
            </a:r>
            <a:r>
              <a:rPr lang="de-DE" sz="1400" b="1" dirty="0">
                <a:solidFill>
                  <a:srgbClr val="002060"/>
                </a:solidFill>
                <a:latin typeface="Book Antiqua" panose="02040602050305030304" pitchFamily="18" charset="0"/>
              </a:rPr>
              <a:t>Grundlagen der </a:t>
            </a:r>
            <a:r>
              <a:rPr lang="de-DE" sz="1400" b="1" dirty="0" smtClean="0">
                <a:solidFill>
                  <a:srgbClr val="7030A0"/>
                </a:solidFill>
                <a:latin typeface="Book Antiqua" panose="02040602050305030304" pitchFamily="18" charset="0"/>
              </a:rPr>
              <a:t>Elektrodynamik.</a:t>
            </a:r>
            <a:endParaRPr lang="de-DE" sz="1400" b="1" dirty="0">
              <a:solidFill>
                <a:srgbClr val="7030A0"/>
              </a:solidFill>
              <a:latin typeface="Book Antiqua" panose="02040602050305030304" pitchFamily="18" charset="0"/>
            </a:endParaRPr>
          </a:p>
        </p:txBody>
      </p:sp>
      <p:sp>
        <p:nvSpPr>
          <p:cNvPr id="24" name="Titel 1"/>
          <p:cNvSpPr txBox="1">
            <a:spLocks/>
          </p:cNvSpPr>
          <p:nvPr/>
        </p:nvSpPr>
        <p:spPr>
          <a:xfrm>
            <a:off x="2483768" y="4725144"/>
            <a:ext cx="6552728" cy="9683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smtClean="0">
                <a:solidFill>
                  <a:srgbClr val="002060"/>
                </a:solidFill>
                <a:latin typeface="Book Antiqua" panose="02040602050305030304" pitchFamily="18" charset="0"/>
              </a:rPr>
              <a:t>J. C. Maxwell  </a:t>
            </a:r>
            <a:r>
              <a:rPr lang="de-DE" sz="1400" b="1" dirty="0" smtClean="0">
                <a:solidFill>
                  <a:srgbClr val="002060"/>
                </a:solidFill>
                <a:latin typeface="Book Antiqua" panose="02040602050305030304" pitchFamily="18" charset="0"/>
              </a:rPr>
              <a:t>lieferte die Theorie dazu wie auch den elektro-magnetische Charakter des </a:t>
            </a:r>
            <a:r>
              <a:rPr lang="de-DE" sz="1400" b="1" dirty="0" smtClean="0">
                <a:solidFill>
                  <a:srgbClr val="7030A0"/>
                </a:solidFill>
                <a:latin typeface="Book Antiqua" panose="02040602050305030304" pitchFamily="18" charset="0"/>
              </a:rPr>
              <a:t>Lichts. </a:t>
            </a:r>
            <a:r>
              <a:rPr lang="de-DE" sz="1400" b="1" dirty="0" smtClean="0">
                <a:solidFill>
                  <a:srgbClr val="002060"/>
                </a:solidFill>
                <a:latin typeface="Book Antiqua" panose="02040602050305030304" pitchFamily="18" charset="0"/>
              </a:rPr>
              <a:t>Die </a:t>
            </a:r>
            <a:r>
              <a:rPr lang="de-DE" sz="1400" b="1" dirty="0">
                <a:solidFill>
                  <a:srgbClr val="7030A0"/>
                </a:solidFill>
                <a:latin typeface="Book Antiqua" panose="02040602050305030304" pitchFamily="18" charset="0"/>
              </a:rPr>
              <a:t>Wellennatu</a:t>
            </a:r>
            <a:r>
              <a:rPr lang="de-DE" sz="1400" b="1" dirty="0">
                <a:solidFill>
                  <a:srgbClr val="002060"/>
                </a:solidFill>
                <a:latin typeface="Book Antiqua" panose="02040602050305030304" pitchFamily="18" charset="0"/>
              </a:rPr>
              <a:t>r des Lichts </a:t>
            </a:r>
            <a:r>
              <a:rPr lang="de-DE" sz="1400" b="1" dirty="0" smtClean="0">
                <a:solidFill>
                  <a:srgbClr val="002060"/>
                </a:solidFill>
                <a:latin typeface="Book Antiqua" panose="02040602050305030304" pitchFamily="18" charset="0"/>
              </a:rPr>
              <a:t>wurde bereits von </a:t>
            </a:r>
            <a:r>
              <a:rPr lang="de-DE" sz="1600" b="1" dirty="0" smtClean="0">
                <a:solidFill>
                  <a:srgbClr val="002060"/>
                </a:solidFill>
                <a:latin typeface="Book Antiqua" panose="02040602050305030304" pitchFamily="18" charset="0"/>
              </a:rPr>
              <a:t>T. Young (</a:t>
            </a:r>
            <a:r>
              <a:rPr lang="en-US" sz="1600" b="1" dirty="0">
                <a:solidFill>
                  <a:srgbClr val="002060"/>
                </a:solidFill>
                <a:latin typeface="Book Antiqua" panose="02040602050305030304" pitchFamily="18" charset="0"/>
              </a:rPr>
              <a:t>1773 –</a:t>
            </a:r>
            <a:r>
              <a:rPr lang="en-US" sz="1600" b="1" dirty="0" smtClean="0">
                <a:solidFill>
                  <a:srgbClr val="002060"/>
                </a:solidFill>
                <a:latin typeface="Book Antiqua" panose="02040602050305030304" pitchFamily="18" charset="0"/>
              </a:rPr>
              <a:t>1829)</a:t>
            </a:r>
            <a:r>
              <a:rPr lang="de-DE" sz="1600" b="1" dirty="0" smtClean="0">
                <a:solidFill>
                  <a:srgbClr val="002060"/>
                </a:solidFill>
                <a:latin typeface="Book Antiqua" panose="02040602050305030304" pitchFamily="18" charset="0"/>
              </a:rPr>
              <a:t> </a:t>
            </a:r>
            <a:r>
              <a:rPr lang="de-DE" sz="1400" b="1" dirty="0">
                <a:solidFill>
                  <a:srgbClr val="002060"/>
                </a:solidFill>
                <a:latin typeface="Book Antiqua" panose="02040602050305030304" pitchFamily="18" charset="0"/>
              </a:rPr>
              <a:t>und </a:t>
            </a:r>
            <a:r>
              <a:rPr lang="de-DE" sz="1600" b="1" dirty="0" smtClean="0">
                <a:solidFill>
                  <a:srgbClr val="002060"/>
                </a:solidFill>
                <a:latin typeface="Book Antiqua" panose="02040602050305030304" pitchFamily="18" charset="0"/>
              </a:rPr>
              <a:t>A. J. </a:t>
            </a:r>
            <a:r>
              <a:rPr lang="de-DE" sz="1600" b="1" dirty="0">
                <a:solidFill>
                  <a:srgbClr val="002060"/>
                </a:solidFill>
                <a:latin typeface="Book Antiqua" panose="02040602050305030304" pitchFamily="18" charset="0"/>
              </a:rPr>
              <a:t>Fresnel </a:t>
            </a:r>
            <a:r>
              <a:rPr lang="de-DE" sz="1600" b="1" dirty="0" smtClean="0">
                <a:solidFill>
                  <a:srgbClr val="002060"/>
                </a:solidFill>
                <a:latin typeface="Book Antiqua" panose="02040602050305030304" pitchFamily="18" charset="0"/>
              </a:rPr>
              <a:t>(</a:t>
            </a:r>
            <a:r>
              <a:rPr lang="en-US" sz="1600" b="1" dirty="0">
                <a:solidFill>
                  <a:srgbClr val="002060"/>
                </a:solidFill>
                <a:latin typeface="Book Antiqua" panose="02040602050305030304" pitchFamily="18" charset="0"/>
              </a:rPr>
              <a:t>1788 - 1827 </a:t>
            </a:r>
            <a:r>
              <a:rPr lang="en-US" sz="1600" b="1" dirty="0" smtClean="0">
                <a:solidFill>
                  <a:srgbClr val="002060"/>
                </a:solidFill>
                <a:latin typeface="Book Antiqua" panose="02040602050305030304" pitchFamily="18" charset="0"/>
              </a:rPr>
              <a:t>)</a:t>
            </a:r>
            <a:r>
              <a:rPr lang="en-US" sz="1400" b="1" dirty="0" smtClean="0">
                <a:solidFill>
                  <a:srgbClr val="002060"/>
                </a:solidFill>
                <a:latin typeface="Book Antiqua" panose="02040602050305030304" pitchFamily="18" charset="0"/>
              </a:rPr>
              <a:t> </a:t>
            </a:r>
            <a:r>
              <a:rPr lang="de-DE" sz="1400" b="1" dirty="0" smtClean="0">
                <a:solidFill>
                  <a:srgbClr val="002060"/>
                </a:solidFill>
                <a:latin typeface="Book Antiqua" panose="02040602050305030304" pitchFamily="18" charset="0"/>
              </a:rPr>
              <a:t>erkannt.</a:t>
            </a:r>
            <a:endParaRPr lang="de-DE" sz="1400" b="1" dirty="0">
              <a:solidFill>
                <a:srgbClr val="002060"/>
              </a:solidFill>
              <a:latin typeface="Book Antiqua" panose="02040602050305030304"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23527" y="3888730"/>
            <a:ext cx="542463" cy="6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54" y="3834439"/>
            <a:ext cx="576008" cy="781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3688" y="3876340"/>
            <a:ext cx="519844" cy="704788"/>
          </a:xfrm>
          <a:prstGeom prst="rect">
            <a:avLst/>
          </a:prstGeom>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002" y="4818003"/>
            <a:ext cx="553988" cy="77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el 1"/>
          <p:cNvSpPr txBox="1">
            <a:spLocks/>
          </p:cNvSpPr>
          <p:nvPr/>
        </p:nvSpPr>
        <p:spPr>
          <a:xfrm>
            <a:off x="1042754" y="5765458"/>
            <a:ext cx="7777717" cy="11199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a:solidFill>
                  <a:srgbClr val="002060"/>
                </a:solidFill>
                <a:latin typeface="Book Antiqua" panose="02040602050305030304" pitchFamily="18" charset="0"/>
              </a:rPr>
              <a:t>G. W. Leibniz </a:t>
            </a:r>
            <a:r>
              <a:rPr lang="de-DE" sz="1600" b="1" dirty="0" smtClean="0">
                <a:solidFill>
                  <a:srgbClr val="002060"/>
                </a:solidFill>
                <a:latin typeface="Book Antiqua" panose="02040602050305030304" pitchFamily="18" charset="0"/>
              </a:rPr>
              <a:t>(1646</a:t>
            </a:r>
            <a:r>
              <a:rPr lang="de-DE" sz="1600" b="1" baseline="30000" dirty="0" smtClean="0">
                <a:solidFill>
                  <a:srgbClr val="002060"/>
                </a:solidFill>
                <a:latin typeface="Book Antiqua" panose="02040602050305030304" pitchFamily="18" charset="0"/>
              </a:rPr>
              <a:t> </a:t>
            </a:r>
            <a:r>
              <a:rPr lang="de-DE" sz="1600" b="1" dirty="0" smtClean="0">
                <a:solidFill>
                  <a:srgbClr val="002060"/>
                </a:solidFill>
                <a:latin typeface="Book Antiqua" panose="02040602050305030304" pitchFamily="18" charset="0"/>
              </a:rPr>
              <a:t> </a:t>
            </a:r>
            <a:r>
              <a:rPr lang="de-DE" sz="1600" b="1" dirty="0">
                <a:solidFill>
                  <a:srgbClr val="002060"/>
                </a:solidFill>
                <a:latin typeface="Book Antiqua" panose="02040602050305030304" pitchFamily="18" charset="0"/>
              </a:rPr>
              <a:t>- </a:t>
            </a:r>
            <a:r>
              <a:rPr lang="de-DE" sz="1600" b="1" dirty="0" smtClean="0">
                <a:solidFill>
                  <a:srgbClr val="002060"/>
                </a:solidFill>
                <a:latin typeface="Book Antiqua" panose="02040602050305030304" pitchFamily="18" charset="0"/>
              </a:rPr>
              <a:t>1716)</a:t>
            </a:r>
            <a:endParaRPr lang="de-DE" sz="1600" dirty="0">
              <a:solidFill>
                <a:srgbClr val="002060"/>
              </a:solidFill>
              <a:latin typeface="Book Antiqua" panose="02040602050305030304" pitchFamily="18" charset="0"/>
            </a:endParaRPr>
          </a:p>
          <a:p>
            <a:pPr algn="l"/>
            <a:r>
              <a:rPr lang="de-DE" sz="1400" b="1" dirty="0" smtClean="0">
                <a:solidFill>
                  <a:srgbClr val="002060"/>
                </a:solidFill>
                <a:latin typeface="Book Antiqua" panose="02040602050305030304" pitchFamily="18" charset="0"/>
              </a:rPr>
              <a:t>Entwickelte (unabhängig und parallel zu Newton) </a:t>
            </a:r>
            <a:r>
              <a:rPr lang="de-DE" sz="1400" b="1" dirty="0" smtClean="0">
                <a:solidFill>
                  <a:srgbClr val="7030A0"/>
                </a:solidFill>
                <a:latin typeface="Book Antiqua" panose="02040602050305030304" pitchFamily="18" charset="0"/>
              </a:rPr>
              <a:t>die Differential- </a:t>
            </a:r>
            <a:r>
              <a:rPr lang="de-DE" sz="1400" b="1" dirty="0">
                <a:solidFill>
                  <a:srgbClr val="7030A0"/>
                </a:solidFill>
                <a:latin typeface="Book Antiqua" panose="02040602050305030304" pitchFamily="18" charset="0"/>
              </a:rPr>
              <a:t>und </a:t>
            </a:r>
            <a:r>
              <a:rPr lang="de-DE" sz="1400" b="1" dirty="0" smtClean="0">
                <a:solidFill>
                  <a:srgbClr val="7030A0"/>
                </a:solidFill>
                <a:latin typeface="Book Antiqua" panose="02040602050305030304" pitchFamily="18" charset="0"/>
              </a:rPr>
              <a:t>Integralrechnun</a:t>
            </a:r>
            <a:r>
              <a:rPr lang="de-DE" sz="1400" b="1" dirty="0" smtClean="0">
                <a:solidFill>
                  <a:srgbClr val="002060"/>
                </a:solidFill>
                <a:latin typeface="Book Antiqua" panose="02040602050305030304" pitchFamily="18" charset="0"/>
              </a:rPr>
              <a:t>g, mittels der durch </a:t>
            </a:r>
            <a:r>
              <a:rPr lang="de-DE" sz="1400" b="1" dirty="0">
                <a:solidFill>
                  <a:srgbClr val="002060"/>
                </a:solidFill>
                <a:latin typeface="Book Antiqua" panose="02040602050305030304" pitchFamily="18" charset="0"/>
              </a:rPr>
              <a:t>B</a:t>
            </a:r>
            <a:r>
              <a:rPr lang="de-DE" sz="1400" b="1" dirty="0" smtClean="0">
                <a:solidFill>
                  <a:srgbClr val="002060"/>
                </a:solidFill>
                <a:latin typeface="Book Antiqua" panose="02040602050305030304" pitchFamily="18" charset="0"/>
              </a:rPr>
              <a:t>eobachtung und Messung neu entdeckte und beschriebene Erkenntnisse wissenschaftlich exakt beschrieben werden konnten.</a:t>
            </a:r>
            <a:endParaRPr lang="de-DE" sz="1400" b="1" dirty="0">
              <a:solidFill>
                <a:srgbClr val="002060"/>
              </a:solidFill>
              <a:latin typeface="Book Antiqua" panose="02040602050305030304" pitchFamily="18" charset="0"/>
            </a:endParaRPr>
          </a:p>
        </p:txBody>
      </p:sp>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2754" y="4818003"/>
            <a:ext cx="592686" cy="77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63688" y="4798757"/>
            <a:ext cx="648072" cy="79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1701" y="5825167"/>
            <a:ext cx="604619" cy="75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8073" y="2868060"/>
            <a:ext cx="623607"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688" y="2852256"/>
            <a:ext cx="611682"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877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071969" y="1959223"/>
            <a:ext cx="2952328"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Vorbetrachtung</a:t>
            </a:r>
            <a:endParaRPr lang="de-DE" sz="2400" b="1" cap="none" spc="0" dirty="0" smtClean="0">
              <a:ln w="50800"/>
              <a:solidFill>
                <a:srgbClr val="002060"/>
              </a:solidFill>
              <a:effectLst/>
              <a:latin typeface="Book Antiqua" panose="02040602050305030304" pitchFamily="18" charset="0"/>
            </a:endParaRPr>
          </a:p>
        </p:txBody>
      </p:sp>
      <p:sp>
        <p:nvSpPr>
          <p:cNvPr id="11" name="Textfeld 10"/>
          <p:cNvSpPr txBox="1"/>
          <p:nvPr/>
        </p:nvSpPr>
        <p:spPr>
          <a:xfrm>
            <a:off x="2933817" y="4221088"/>
            <a:ext cx="3312368"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Selbstbesinnung </a:t>
            </a:r>
            <a:endParaRPr lang="de-DE" sz="2400" b="1" cap="none" spc="0" dirty="0" smtClean="0">
              <a:ln w="50800"/>
              <a:solidFill>
                <a:srgbClr val="002060"/>
              </a:solidFill>
              <a:effectLst/>
              <a:latin typeface="Book Antiqua" panose="02040602050305030304" pitchFamily="18" charset="0"/>
            </a:endParaRPr>
          </a:p>
        </p:txBody>
      </p:sp>
      <p:sp>
        <p:nvSpPr>
          <p:cNvPr id="12" name="Textfeld 11"/>
          <p:cNvSpPr txBox="1"/>
          <p:nvPr/>
        </p:nvSpPr>
        <p:spPr>
          <a:xfrm>
            <a:off x="1817897" y="5733256"/>
            <a:ext cx="5460471" cy="461665"/>
          </a:xfrm>
          <a:prstGeom prst="rect">
            <a:avLst/>
          </a:prstGeom>
          <a:noFill/>
        </p:spPr>
        <p:txBody>
          <a:bodyPr wrap="square" rtlCol="0">
            <a:spAutoFit/>
          </a:bodyPr>
          <a:lstStyle/>
          <a:p>
            <a:pPr algn="ctr"/>
            <a:r>
              <a:rPr lang="de-DE" sz="2400" b="1" dirty="0">
                <a:ln w="50800"/>
                <a:solidFill>
                  <a:srgbClr val="002060"/>
                </a:solidFill>
                <a:latin typeface="Book Antiqua" panose="02040602050305030304" pitchFamily="18" charset="0"/>
              </a:rPr>
              <a:t>Chance und </a:t>
            </a:r>
            <a:r>
              <a:rPr lang="de-DE" sz="2400" b="1" dirty="0" smtClean="0">
                <a:ln w="50800"/>
                <a:solidFill>
                  <a:srgbClr val="002060"/>
                </a:solidFill>
                <a:latin typeface="Book Antiqua" panose="02040602050305030304" pitchFamily="18" charset="0"/>
              </a:rPr>
              <a:t>Auftrag</a:t>
            </a:r>
            <a:endParaRPr lang="de-DE" sz="2400" b="1" cap="none" spc="0" dirty="0" smtClean="0">
              <a:ln w="50800"/>
              <a:solidFill>
                <a:srgbClr val="002060"/>
              </a:solidFill>
              <a:effectLst/>
              <a:latin typeface="Book Antiqua" panose="02040602050305030304" pitchFamily="18" charset="0"/>
            </a:endParaRPr>
          </a:p>
        </p:txBody>
      </p:sp>
      <p:sp>
        <p:nvSpPr>
          <p:cNvPr id="9" name="Textfeld 8"/>
          <p:cNvSpPr txBox="1"/>
          <p:nvPr/>
        </p:nvSpPr>
        <p:spPr>
          <a:xfrm>
            <a:off x="2663787" y="2679303"/>
            <a:ext cx="3816425"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Wiege und Aufbruch</a:t>
            </a:r>
            <a:endParaRPr lang="de-DE" sz="2400" b="1" cap="none" spc="0" dirty="0" smtClean="0">
              <a:ln w="50800"/>
              <a:solidFill>
                <a:srgbClr val="002060"/>
              </a:solidFill>
              <a:effectLst/>
              <a:latin typeface="Book Antiqua" panose="02040602050305030304" pitchFamily="18" charset="0"/>
            </a:endParaRPr>
          </a:p>
        </p:txBody>
      </p:sp>
      <p:sp>
        <p:nvSpPr>
          <p:cNvPr id="10" name="Textfeld 9"/>
          <p:cNvSpPr txBox="1"/>
          <p:nvPr/>
        </p:nvSpPr>
        <p:spPr>
          <a:xfrm>
            <a:off x="2756104" y="3543399"/>
            <a:ext cx="3564396"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Tasten und Suchen</a:t>
            </a:r>
            <a:endParaRPr lang="de-DE" sz="2400" b="1" cap="none" spc="0" dirty="0" smtClean="0">
              <a:ln w="50800"/>
              <a:solidFill>
                <a:srgbClr val="002060"/>
              </a:solidFill>
              <a:effectLst/>
              <a:latin typeface="Book Antiqua" panose="02040602050305030304" pitchFamily="18" charset="0"/>
            </a:endParaRPr>
          </a:p>
        </p:txBody>
      </p:sp>
      <p:sp>
        <p:nvSpPr>
          <p:cNvPr id="13" name="Textfeld 12"/>
          <p:cNvSpPr txBox="1"/>
          <p:nvPr/>
        </p:nvSpPr>
        <p:spPr>
          <a:xfrm>
            <a:off x="2933817" y="4839543"/>
            <a:ext cx="3312368"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Und heute?</a:t>
            </a:r>
            <a:endParaRPr lang="de-DE" sz="2400" b="1" cap="none" spc="0" dirty="0" smtClean="0">
              <a:ln w="50800"/>
              <a:solidFill>
                <a:srgbClr val="002060"/>
              </a:solidFill>
              <a:effectLst/>
              <a:latin typeface="Book Antiqua" panose="02040602050305030304" pitchFamily="18" charset="0"/>
            </a:endParaRPr>
          </a:p>
        </p:txBody>
      </p:sp>
    </p:spTree>
    <p:extLst>
      <p:ext uri="{BB962C8B-B14F-4D97-AF65-F5344CB8AC3E}">
        <p14:creationId xmlns:p14="http://schemas.microsoft.com/office/powerpoint/2010/main" val="29518244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a:xfrm>
            <a:off x="1907704" y="3257252"/>
            <a:ext cx="6665518" cy="10858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a:solidFill>
                  <a:srgbClr val="002060"/>
                </a:solidFill>
                <a:latin typeface="Book Antiqua" panose="02040602050305030304" pitchFamily="18" charset="0"/>
              </a:rPr>
              <a:t>Pierre-Simon </a:t>
            </a:r>
            <a:r>
              <a:rPr lang="en-US" sz="1600" b="1" dirty="0">
                <a:solidFill>
                  <a:srgbClr val="002060"/>
                </a:solidFill>
                <a:latin typeface="Book Antiqua" panose="02040602050305030304" pitchFamily="18" charset="0"/>
              </a:rPr>
              <a:t>Laplace</a:t>
            </a:r>
            <a:r>
              <a:rPr lang="de-DE" sz="1600" b="1" dirty="0">
                <a:solidFill>
                  <a:srgbClr val="002060"/>
                </a:solidFill>
                <a:latin typeface="Book Antiqua" panose="02040602050305030304" pitchFamily="18" charset="0"/>
              </a:rPr>
              <a:t> (1749 – 1827)</a:t>
            </a:r>
          </a:p>
          <a:p>
            <a:pPr algn="l"/>
            <a:r>
              <a:rPr lang="de-DE" sz="1600" b="1" dirty="0">
                <a:solidFill>
                  <a:srgbClr val="002060"/>
                </a:solidFill>
                <a:latin typeface="Book Antiqua" panose="02040602050305030304" pitchFamily="18" charset="0"/>
              </a:rPr>
              <a:t>im Vorwort des </a:t>
            </a:r>
            <a:r>
              <a:rPr lang="de-DE" sz="1600" b="1" i="1" dirty="0">
                <a:solidFill>
                  <a:srgbClr val="002060"/>
                </a:solidFill>
                <a:latin typeface="Book Antiqua" panose="02040602050305030304" pitchFamily="18" charset="0"/>
              </a:rPr>
              <a:t>Essai </a:t>
            </a:r>
            <a:r>
              <a:rPr lang="de-DE" sz="1600" b="1" i="1" dirty="0" err="1">
                <a:solidFill>
                  <a:srgbClr val="002060"/>
                </a:solidFill>
                <a:latin typeface="Book Antiqua" panose="02040602050305030304" pitchFamily="18" charset="0"/>
              </a:rPr>
              <a:t>philosophique</a:t>
            </a:r>
            <a:r>
              <a:rPr lang="de-DE" sz="1600" b="1" i="1" dirty="0">
                <a:solidFill>
                  <a:srgbClr val="002060"/>
                </a:solidFill>
                <a:latin typeface="Book Antiqua" panose="02040602050305030304" pitchFamily="18" charset="0"/>
              </a:rPr>
              <a:t> </a:t>
            </a:r>
            <a:r>
              <a:rPr lang="de-DE" sz="1600" b="1" i="1" dirty="0" err="1">
                <a:solidFill>
                  <a:srgbClr val="002060"/>
                </a:solidFill>
                <a:latin typeface="Book Antiqua" panose="02040602050305030304" pitchFamily="18" charset="0"/>
              </a:rPr>
              <a:t>sur</a:t>
            </a:r>
            <a:r>
              <a:rPr lang="de-DE" sz="1600" b="1" i="1" dirty="0">
                <a:solidFill>
                  <a:srgbClr val="002060"/>
                </a:solidFill>
                <a:latin typeface="Book Antiqua" panose="02040602050305030304" pitchFamily="18" charset="0"/>
              </a:rPr>
              <a:t> les </a:t>
            </a:r>
            <a:r>
              <a:rPr lang="de-DE" sz="1600" b="1" i="1" dirty="0" err="1">
                <a:solidFill>
                  <a:srgbClr val="002060"/>
                </a:solidFill>
                <a:latin typeface="Book Antiqua" panose="02040602050305030304" pitchFamily="18" charset="0"/>
              </a:rPr>
              <a:t>probabilités</a:t>
            </a:r>
            <a:r>
              <a:rPr lang="de-DE" sz="1600" b="1" dirty="0">
                <a:solidFill>
                  <a:srgbClr val="002060"/>
                </a:solidFill>
                <a:latin typeface="Book Antiqua" panose="02040602050305030304" pitchFamily="18" charset="0"/>
              </a:rPr>
              <a:t> von 1814</a:t>
            </a:r>
          </a:p>
          <a:p>
            <a:pPr algn="l"/>
            <a:r>
              <a:rPr lang="de-DE" sz="900" b="1" dirty="0">
                <a:solidFill>
                  <a:srgbClr val="002060"/>
                </a:solidFill>
                <a:latin typeface="Book Antiqua" panose="02040602050305030304" pitchFamily="18" charset="0"/>
              </a:rPr>
              <a:t>   </a:t>
            </a:r>
          </a:p>
          <a:p>
            <a:pPr algn="l"/>
            <a:r>
              <a:rPr lang="de-DE" sz="1400" b="1" dirty="0">
                <a:solidFill>
                  <a:srgbClr val="002060"/>
                </a:solidFill>
                <a:latin typeface="Book Antiqua" panose="02040602050305030304" pitchFamily="18" charset="0"/>
              </a:rPr>
              <a:t>Er war Mathematiker, Physiker und Astronom und arbeitete u.a. an einer Wahrscheinlichkeitstheorie und an Differentialgleichungs-Systemen.</a:t>
            </a:r>
          </a:p>
        </p:txBody>
      </p:sp>
      <p:sp>
        <p:nvSpPr>
          <p:cNvPr id="15" name="Titel 1"/>
          <p:cNvSpPr txBox="1">
            <a:spLocks/>
          </p:cNvSpPr>
          <p:nvPr/>
        </p:nvSpPr>
        <p:spPr>
          <a:xfrm>
            <a:off x="700825" y="1412776"/>
            <a:ext cx="8160427" cy="17281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i="1" dirty="0" smtClean="0">
                <a:solidFill>
                  <a:srgbClr val="002060"/>
                </a:solidFill>
                <a:latin typeface="Book Antiqua" panose="02040602050305030304" pitchFamily="18" charset="0"/>
              </a:rPr>
              <a:t>„Eine </a:t>
            </a:r>
            <a:r>
              <a:rPr lang="de-DE" sz="1600" b="1" i="1" dirty="0">
                <a:solidFill>
                  <a:srgbClr val="002060"/>
                </a:solidFill>
                <a:latin typeface="Book Antiqua" panose="02040602050305030304" pitchFamily="18" charset="0"/>
              </a:rPr>
              <a:t>Intelligenz, die in einem gegebenen Augenblick alle Kräfte kennt, mit denen die Welt begabt ist, und die gegenwärtige Lage der Gebilde, die sie zusammensetzen, und die überdies umfassend genug wäre, diese Kenntnisse der Analyse zu unterwerfen, würde in der gleichen Formel die Bewegungen der größten Himmelskörper und die des leichtesten Atoms einbegreifen. </a:t>
            </a:r>
            <a:endParaRPr lang="de-DE" sz="1600" b="1" i="1" dirty="0" smtClean="0">
              <a:solidFill>
                <a:srgbClr val="002060"/>
              </a:solidFill>
              <a:latin typeface="Book Antiqua" panose="02040602050305030304" pitchFamily="18" charset="0"/>
            </a:endParaRPr>
          </a:p>
          <a:p>
            <a:pPr algn="l"/>
            <a:r>
              <a:rPr lang="de-DE" sz="1600" b="1" i="1" dirty="0" smtClean="0">
                <a:solidFill>
                  <a:srgbClr val="002060"/>
                </a:solidFill>
                <a:latin typeface="Book Antiqua" panose="02040602050305030304" pitchFamily="18" charset="0"/>
              </a:rPr>
              <a:t>Nichts </a:t>
            </a:r>
            <a:r>
              <a:rPr lang="de-DE" sz="1600" b="1" i="1" dirty="0">
                <a:solidFill>
                  <a:srgbClr val="002060"/>
                </a:solidFill>
                <a:latin typeface="Book Antiqua" panose="02040602050305030304" pitchFamily="18" charset="0"/>
              </a:rPr>
              <a:t>wäre für sie ungewiss, Zukunft und Vergangenheit lägen klar vor ihren </a:t>
            </a:r>
            <a:r>
              <a:rPr lang="de-DE" sz="1600" b="1" i="1" dirty="0" smtClean="0">
                <a:solidFill>
                  <a:srgbClr val="002060"/>
                </a:solidFill>
                <a:latin typeface="Book Antiqua" panose="02040602050305030304" pitchFamily="18" charset="0"/>
              </a:rPr>
              <a:t>Augen.“</a:t>
            </a:r>
            <a:endParaRPr lang="de-DE" sz="1400" b="1" i="1" dirty="0">
              <a:solidFill>
                <a:srgbClr val="002060"/>
              </a:solidFill>
              <a:latin typeface="Book Antiqua" panose="02040602050305030304" pitchFamily="18" charset="0"/>
            </a:endParaRPr>
          </a:p>
        </p:txBody>
      </p:sp>
      <p:sp>
        <p:nvSpPr>
          <p:cNvPr id="25" name="Titel 1"/>
          <p:cNvSpPr txBox="1">
            <a:spLocks/>
          </p:cNvSpPr>
          <p:nvPr/>
        </p:nvSpPr>
        <p:spPr>
          <a:xfrm>
            <a:off x="720931" y="908720"/>
            <a:ext cx="3332759" cy="6199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800" b="1" dirty="0" smtClean="0">
                <a:solidFill>
                  <a:srgbClr val="002060"/>
                </a:solidFill>
                <a:latin typeface="Book Antiqua" panose="02040602050305030304" pitchFamily="18" charset="0"/>
              </a:rPr>
              <a:t>Der </a:t>
            </a:r>
            <a:r>
              <a:rPr lang="de-DE" sz="1800" b="1" dirty="0" err="1" smtClean="0">
                <a:solidFill>
                  <a:srgbClr val="002060"/>
                </a:solidFill>
                <a:latin typeface="Book Antiqua" panose="02040602050305030304" pitchFamily="18" charset="0"/>
              </a:rPr>
              <a:t>Laplacesche</a:t>
            </a:r>
            <a:r>
              <a:rPr lang="de-DE" sz="1800" b="1" dirty="0" smtClean="0">
                <a:solidFill>
                  <a:srgbClr val="002060"/>
                </a:solidFill>
                <a:latin typeface="Book Antiqua" panose="02040602050305030304" pitchFamily="18" charset="0"/>
              </a:rPr>
              <a:t> Dämon. </a:t>
            </a:r>
            <a:endParaRPr lang="de-DE" sz="1800" b="1" dirty="0">
              <a:solidFill>
                <a:srgbClr val="002060"/>
              </a:solidFill>
              <a:latin typeface="Book Antiqua" panose="02040602050305030304" pitchFamily="18" charset="0"/>
            </a:endParaRPr>
          </a:p>
        </p:txBody>
      </p:sp>
      <p:sp>
        <p:nvSpPr>
          <p:cNvPr id="26" name="Titel 1"/>
          <p:cNvSpPr txBox="1">
            <a:spLocks/>
          </p:cNvSpPr>
          <p:nvPr/>
        </p:nvSpPr>
        <p:spPr>
          <a:xfrm>
            <a:off x="539552" y="4769420"/>
            <a:ext cx="8321702" cy="17281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a:solidFill>
                  <a:srgbClr val="002060"/>
                </a:solidFill>
                <a:latin typeface="Book Antiqua" panose="02040602050305030304" pitchFamily="18" charset="0"/>
              </a:rPr>
              <a:t>Grundlage dieser Ausführung ist die Welterklärung  aus </a:t>
            </a:r>
            <a:r>
              <a:rPr lang="de-DE" sz="1600" b="1" dirty="0" smtClean="0">
                <a:solidFill>
                  <a:srgbClr val="002060"/>
                </a:solidFill>
                <a:latin typeface="Book Antiqua" panose="02040602050305030304" pitchFamily="18" charset="0"/>
              </a:rPr>
              <a:t>dem</a:t>
            </a:r>
          </a:p>
          <a:p>
            <a:r>
              <a:rPr lang="de-DE" sz="1800" b="1" dirty="0" smtClean="0">
                <a:solidFill>
                  <a:srgbClr val="7030A0"/>
                </a:solidFill>
                <a:latin typeface="Book Antiqua" panose="02040602050305030304" pitchFamily="18" charset="0"/>
              </a:rPr>
              <a:t>Gesetzesdeterminismus</a:t>
            </a:r>
            <a:r>
              <a:rPr lang="de-DE" sz="1800" b="1" dirty="0">
                <a:solidFill>
                  <a:srgbClr val="7030A0"/>
                </a:solidFill>
                <a:latin typeface="Book Antiqua" panose="02040602050305030304" pitchFamily="18" charset="0"/>
              </a:rPr>
              <a:t>. </a:t>
            </a:r>
          </a:p>
          <a:p>
            <a:pPr algn="l"/>
            <a:r>
              <a:rPr lang="de-DE" sz="800" b="1" i="1" dirty="0" smtClean="0">
                <a:solidFill>
                  <a:srgbClr val="002060"/>
                </a:solidFill>
                <a:latin typeface="Book Antiqua" panose="02040602050305030304" pitchFamily="18" charset="0"/>
              </a:rPr>
              <a:t>   </a:t>
            </a:r>
          </a:p>
          <a:p>
            <a:pPr algn="l"/>
            <a:r>
              <a:rPr lang="de-DE" sz="1600" b="1" dirty="0" smtClean="0">
                <a:solidFill>
                  <a:srgbClr val="002060"/>
                </a:solidFill>
                <a:latin typeface="Book Antiqua" panose="02040602050305030304" pitchFamily="18" charset="0"/>
              </a:rPr>
              <a:t>Das </a:t>
            </a:r>
            <a:r>
              <a:rPr lang="de-DE" sz="1600" b="1" dirty="0">
                <a:solidFill>
                  <a:srgbClr val="002060"/>
                </a:solidFill>
                <a:latin typeface="Book Antiqua" panose="02040602050305030304" pitchFamily="18" charset="0"/>
              </a:rPr>
              <a:t>Universum, so </a:t>
            </a:r>
            <a:r>
              <a:rPr lang="de-DE" sz="1600" b="1" dirty="0" smtClean="0">
                <a:solidFill>
                  <a:srgbClr val="002060"/>
                </a:solidFill>
                <a:latin typeface="Book Antiqua" panose="02040602050305030304" pitchFamily="18" charset="0"/>
              </a:rPr>
              <a:t>z.B. Robert </a:t>
            </a:r>
            <a:r>
              <a:rPr lang="de-DE" sz="1600" b="1" dirty="0">
                <a:solidFill>
                  <a:srgbClr val="002060"/>
                </a:solidFill>
                <a:latin typeface="Book Antiqua" panose="02040602050305030304" pitchFamily="18" charset="0"/>
              </a:rPr>
              <a:t>Boyle im 17. </a:t>
            </a:r>
            <a:r>
              <a:rPr lang="de-DE" sz="1600" b="1" dirty="0" err="1" smtClean="0">
                <a:solidFill>
                  <a:srgbClr val="002060"/>
                </a:solidFill>
                <a:latin typeface="Book Antiqua" panose="02040602050305030304" pitchFamily="18" charset="0"/>
              </a:rPr>
              <a:t>Jht</a:t>
            </a:r>
            <a:r>
              <a:rPr lang="de-DE" sz="1600" b="1" dirty="0" smtClean="0">
                <a:solidFill>
                  <a:srgbClr val="002060"/>
                </a:solidFill>
                <a:latin typeface="Book Antiqua" panose="02040602050305030304" pitchFamily="18" charset="0"/>
              </a:rPr>
              <a:t>. gleicht </a:t>
            </a:r>
            <a:r>
              <a:rPr lang="de-DE" sz="1600" b="1" dirty="0">
                <a:solidFill>
                  <a:srgbClr val="002060"/>
                </a:solidFill>
                <a:latin typeface="Book Antiqua" panose="02040602050305030304" pitchFamily="18" charset="0"/>
              </a:rPr>
              <a:t>einem </a:t>
            </a:r>
            <a:r>
              <a:rPr lang="de-DE" sz="1600" b="1" dirty="0" smtClean="0">
                <a:solidFill>
                  <a:srgbClr val="002060"/>
                </a:solidFill>
                <a:latin typeface="Book Antiqua" panose="02040602050305030304" pitchFamily="18" charset="0"/>
              </a:rPr>
              <a:t>Uhrwerk.</a:t>
            </a:r>
          </a:p>
          <a:p>
            <a:pPr algn="l"/>
            <a:r>
              <a:rPr lang="de-DE" sz="1600" b="1" dirty="0" smtClean="0">
                <a:solidFill>
                  <a:srgbClr val="002060"/>
                </a:solidFill>
                <a:latin typeface="Book Antiqua" panose="02040602050305030304" pitchFamily="18" charset="0"/>
              </a:rPr>
              <a:t>Gott  hat </a:t>
            </a:r>
            <a:r>
              <a:rPr lang="de-DE" sz="1600" b="1" dirty="0">
                <a:solidFill>
                  <a:srgbClr val="002060"/>
                </a:solidFill>
                <a:latin typeface="Book Antiqua" panose="02040602050305030304" pitchFamily="18" charset="0"/>
              </a:rPr>
              <a:t>das Universum mit seinen Gesetzen so geschaffen, wie ein Uhrmacher die perfekte Uhr bauen würde. </a:t>
            </a:r>
            <a:endParaRPr lang="de-DE" sz="1600" b="1" dirty="0" smtClean="0">
              <a:solidFill>
                <a:srgbClr val="002060"/>
              </a:solidFill>
              <a:latin typeface="Book Antiqua" panose="02040602050305030304" pitchFamily="18" charset="0"/>
            </a:endParaRPr>
          </a:p>
          <a:p>
            <a:pPr algn="l"/>
            <a:r>
              <a:rPr lang="de-DE" sz="1600" b="1" dirty="0" smtClean="0">
                <a:solidFill>
                  <a:srgbClr val="002060"/>
                </a:solidFill>
                <a:latin typeface="Book Antiqua" panose="02040602050305030304" pitchFamily="18" charset="0"/>
              </a:rPr>
              <a:t>Einmal </a:t>
            </a:r>
            <a:r>
              <a:rPr lang="de-DE" sz="1600" b="1" dirty="0">
                <a:solidFill>
                  <a:srgbClr val="002060"/>
                </a:solidFill>
                <a:latin typeface="Book Antiqua" panose="02040602050305030304" pitchFamily="18" charset="0"/>
              </a:rPr>
              <a:t>erschaffen und in den richtigen Ausgangszustand gebracht, </a:t>
            </a:r>
            <a:r>
              <a:rPr lang="de-DE" sz="1600" b="1" dirty="0" smtClean="0">
                <a:solidFill>
                  <a:srgbClr val="002060"/>
                </a:solidFill>
                <a:latin typeface="Book Antiqua" panose="02040602050305030304" pitchFamily="18" charset="0"/>
              </a:rPr>
              <a:t>läuft </a:t>
            </a:r>
            <a:r>
              <a:rPr lang="de-DE" sz="1600" b="1" dirty="0">
                <a:solidFill>
                  <a:srgbClr val="002060"/>
                </a:solidFill>
                <a:latin typeface="Book Antiqua" panose="02040602050305030304" pitchFamily="18" charset="0"/>
              </a:rPr>
              <a:t>das Universum unerbittlich nach dem Willen der göttlichen Vorsehung ab.</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258188"/>
            <a:ext cx="83820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itel 1"/>
          <p:cNvSpPr txBox="1">
            <a:spLocks/>
          </p:cNvSpPr>
          <p:nvPr/>
        </p:nvSpPr>
        <p:spPr>
          <a:xfrm>
            <a:off x="1259632" y="260648"/>
            <a:ext cx="7128792" cy="586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smtClean="0">
                <a:solidFill>
                  <a:srgbClr val="002060"/>
                </a:solidFill>
                <a:latin typeface="Book Antiqua" panose="02040602050305030304" pitchFamily="18" charset="0"/>
              </a:rPr>
              <a:t>Schließlich: die Wissenschaft stößt an ihre Grenzen</a:t>
            </a:r>
            <a:endParaRPr lang="de-DE" sz="2200"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38245561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1"/>
          <p:cNvSpPr txBox="1">
            <a:spLocks/>
          </p:cNvSpPr>
          <p:nvPr/>
        </p:nvSpPr>
        <p:spPr>
          <a:xfrm>
            <a:off x="3779912" y="1628800"/>
            <a:ext cx="3960439" cy="3816424"/>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de-DE" sz="1600" b="1" i="1" dirty="0">
                <a:solidFill>
                  <a:srgbClr val="002060"/>
                </a:solidFill>
                <a:latin typeface="Book Antiqua" panose="02040602050305030304" pitchFamily="18" charset="0"/>
              </a:rPr>
              <a:t>Habe nun, ach! Philosophie,</a:t>
            </a:r>
            <a:br>
              <a:rPr lang="de-DE" sz="1600" b="1" i="1" dirty="0">
                <a:solidFill>
                  <a:srgbClr val="002060"/>
                </a:solidFill>
                <a:latin typeface="Book Antiqua" panose="02040602050305030304" pitchFamily="18" charset="0"/>
              </a:rPr>
            </a:br>
            <a:r>
              <a:rPr lang="de-DE" sz="1600" b="1" i="1" dirty="0" err="1">
                <a:solidFill>
                  <a:srgbClr val="002060"/>
                </a:solidFill>
                <a:latin typeface="Book Antiqua" panose="02040602050305030304" pitchFamily="18" charset="0"/>
              </a:rPr>
              <a:t>Juristerei</a:t>
            </a:r>
            <a:r>
              <a:rPr lang="de-DE" sz="1600" b="1" i="1" dirty="0">
                <a:solidFill>
                  <a:srgbClr val="002060"/>
                </a:solidFill>
                <a:latin typeface="Book Antiqua" panose="02040602050305030304" pitchFamily="18" charset="0"/>
              </a:rPr>
              <a:t> und Medizin,</a:t>
            </a:r>
            <a:br>
              <a:rPr lang="de-DE" sz="1600" b="1" i="1" dirty="0">
                <a:solidFill>
                  <a:srgbClr val="002060"/>
                </a:solidFill>
                <a:latin typeface="Book Antiqua" panose="02040602050305030304" pitchFamily="18" charset="0"/>
              </a:rPr>
            </a:br>
            <a:r>
              <a:rPr lang="de-DE" sz="1600" b="1" i="1" dirty="0">
                <a:solidFill>
                  <a:srgbClr val="002060"/>
                </a:solidFill>
                <a:latin typeface="Book Antiqua" panose="02040602050305030304" pitchFamily="18" charset="0"/>
              </a:rPr>
              <a:t>Und leider auch Theologie</a:t>
            </a:r>
            <a:br>
              <a:rPr lang="de-DE" sz="1600" b="1" i="1" dirty="0">
                <a:solidFill>
                  <a:srgbClr val="002060"/>
                </a:solidFill>
                <a:latin typeface="Book Antiqua" panose="02040602050305030304" pitchFamily="18" charset="0"/>
              </a:rPr>
            </a:br>
            <a:r>
              <a:rPr lang="de-DE" sz="1600" b="1" i="1" dirty="0">
                <a:solidFill>
                  <a:srgbClr val="002060"/>
                </a:solidFill>
                <a:latin typeface="Book Antiqua" panose="02040602050305030304" pitchFamily="18" charset="0"/>
              </a:rPr>
              <a:t>Durchaus studiert, mit heißem </a:t>
            </a:r>
            <a:r>
              <a:rPr lang="de-DE" sz="1600" b="1" i="1" dirty="0" err="1">
                <a:solidFill>
                  <a:srgbClr val="002060"/>
                </a:solidFill>
                <a:latin typeface="Book Antiqua" panose="02040602050305030304" pitchFamily="18" charset="0"/>
              </a:rPr>
              <a:t>Bemühn</a:t>
            </a:r>
            <a:r>
              <a:rPr lang="de-DE" sz="1600" b="1" i="1" dirty="0">
                <a:solidFill>
                  <a:srgbClr val="002060"/>
                </a:solidFill>
                <a:latin typeface="Book Antiqua" panose="02040602050305030304" pitchFamily="18" charset="0"/>
              </a:rPr>
              <a:t>.</a:t>
            </a:r>
            <a:br>
              <a:rPr lang="de-DE" sz="1600" b="1" i="1" dirty="0">
                <a:solidFill>
                  <a:srgbClr val="002060"/>
                </a:solidFill>
                <a:latin typeface="Book Antiqua" panose="02040602050305030304" pitchFamily="18" charset="0"/>
              </a:rPr>
            </a:br>
            <a:r>
              <a:rPr lang="de-DE" sz="1600" b="1" i="1" dirty="0">
                <a:solidFill>
                  <a:srgbClr val="002060"/>
                </a:solidFill>
                <a:latin typeface="Book Antiqua" panose="02040602050305030304" pitchFamily="18" charset="0"/>
              </a:rPr>
              <a:t>Da steh ich nun, ich armer Tor!</a:t>
            </a:r>
            <a:br>
              <a:rPr lang="de-DE" sz="1600" b="1" i="1" dirty="0">
                <a:solidFill>
                  <a:srgbClr val="002060"/>
                </a:solidFill>
                <a:latin typeface="Book Antiqua" panose="02040602050305030304" pitchFamily="18" charset="0"/>
              </a:rPr>
            </a:br>
            <a:r>
              <a:rPr lang="de-DE" sz="1600" b="1" i="1" dirty="0">
                <a:solidFill>
                  <a:srgbClr val="002060"/>
                </a:solidFill>
                <a:latin typeface="Book Antiqua" panose="02040602050305030304" pitchFamily="18" charset="0"/>
              </a:rPr>
              <a:t>Und bin so klug als wie zuvor</a:t>
            </a:r>
            <a:r>
              <a:rPr lang="de-DE" sz="1600" b="1" i="1" dirty="0" smtClean="0">
                <a:solidFill>
                  <a:srgbClr val="002060"/>
                </a:solidFill>
                <a:latin typeface="Book Antiqua" panose="02040602050305030304" pitchFamily="18" charset="0"/>
              </a:rPr>
              <a:t>;</a:t>
            </a:r>
            <a:br>
              <a:rPr lang="de-DE" sz="1600" b="1" i="1" dirty="0" smtClean="0">
                <a:solidFill>
                  <a:srgbClr val="002060"/>
                </a:solidFill>
                <a:latin typeface="Book Antiqua" panose="02040602050305030304" pitchFamily="18" charset="0"/>
              </a:rPr>
            </a:br>
            <a:r>
              <a:rPr lang="de-DE" sz="1600" b="1" i="1" dirty="0" smtClean="0">
                <a:solidFill>
                  <a:srgbClr val="002060"/>
                </a:solidFill>
                <a:latin typeface="Book Antiqua" panose="02040602050305030304" pitchFamily="18" charset="0"/>
              </a:rPr>
              <a:t>…..</a:t>
            </a:r>
          </a:p>
          <a:p>
            <a:pPr lvl="0" algn="l"/>
            <a:r>
              <a:rPr lang="de-DE" sz="1600" b="1" i="1" dirty="0">
                <a:solidFill>
                  <a:srgbClr val="002060"/>
                </a:solidFill>
                <a:latin typeface="Book Antiqua" panose="02040602050305030304" pitchFamily="18" charset="0"/>
              </a:rPr>
              <a:t>Und sehe, </a:t>
            </a:r>
            <a:r>
              <a:rPr lang="de-DE" sz="1600" b="1" i="1" dirty="0" err="1">
                <a:solidFill>
                  <a:srgbClr val="002060"/>
                </a:solidFill>
                <a:latin typeface="Book Antiqua" panose="02040602050305030304" pitchFamily="18" charset="0"/>
              </a:rPr>
              <a:t>daß</a:t>
            </a:r>
            <a:r>
              <a:rPr lang="de-DE" sz="1600" b="1" i="1" dirty="0">
                <a:solidFill>
                  <a:srgbClr val="002060"/>
                </a:solidFill>
                <a:latin typeface="Book Antiqua" panose="02040602050305030304" pitchFamily="18" charset="0"/>
              </a:rPr>
              <a:t> wir nichts wissen können</a:t>
            </a:r>
            <a:r>
              <a:rPr lang="de-DE" sz="1600" b="1" i="1" dirty="0" smtClean="0">
                <a:solidFill>
                  <a:srgbClr val="002060"/>
                </a:solidFill>
                <a:latin typeface="Book Antiqua" panose="02040602050305030304" pitchFamily="18" charset="0"/>
              </a:rPr>
              <a:t>!</a:t>
            </a:r>
          </a:p>
          <a:p>
            <a:pPr lvl="0" algn="l"/>
            <a:endParaRPr lang="de-DE" sz="1600" b="1" i="1" dirty="0">
              <a:solidFill>
                <a:srgbClr val="002060"/>
              </a:solidFill>
              <a:latin typeface="Book Antiqua" panose="02040602050305030304" pitchFamily="18" charset="0"/>
            </a:endParaRPr>
          </a:p>
          <a:p>
            <a:pPr lvl="0" algn="l"/>
            <a:r>
              <a:rPr lang="de-DE" sz="1600" b="1" i="1" dirty="0">
                <a:solidFill>
                  <a:srgbClr val="002060"/>
                </a:solidFill>
                <a:latin typeface="Book Antiqua" panose="02040602050305030304" pitchFamily="18" charset="0"/>
              </a:rPr>
              <a:t>Geheimnisvoll am lichten Tag,</a:t>
            </a:r>
            <a:br>
              <a:rPr lang="de-DE" sz="1600" b="1" i="1" dirty="0">
                <a:solidFill>
                  <a:srgbClr val="002060"/>
                </a:solidFill>
                <a:latin typeface="Book Antiqua" panose="02040602050305030304" pitchFamily="18" charset="0"/>
              </a:rPr>
            </a:br>
            <a:r>
              <a:rPr lang="de-DE" sz="1600" b="1" i="1" dirty="0" err="1">
                <a:solidFill>
                  <a:srgbClr val="002060"/>
                </a:solidFill>
                <a:latin typeface="Book Antiqua" panose="02040602050305030304" pitchFamily="18" charset="0"/>
              </a:rPr>
              <a:t>läßt</a:t>
            </a:r>
            <a:r>
              <a:rPr lang="de-DE" sz="1600" b="1" i="1" dirty="0">
                <a:solidFill>
                  <a:srgbClr val="002060"/>
                </a:solidFill>
                <a:latin typeface="Book Antiqua" panose="02040602050305030304" pitchFamily="18" charset="0"/>
              </a:rPr>
              <a:t> sich Natur des Schleiers nicht berauben,</a:t>
            </a:r>
            <a:br>
              <a:rPr lang="de-DE" sz="1600" b="1" i="1" dirty="0">
                <a:solidFill>
                  <a:srgbClr val="002060"/>
                </a:solidFill>
                <a:latin typeface="Book Antiqua" panose="02040602050305030304" pitchFamily="18" charset="0"/>
              </a:rPr>
            </a:br>
            <a:r>
              <a:rPr lang="de-DE" sz="1600" b="1" i="1" dirty="0">
                <a:solidFill>
                  <a:srgbClr val="002060"/>
                </a:solidFill>
                <a:latin typeface="Book Antiqua" panose="02040602050305030304" pitchFamily="18" charset="0"/>
              </a:rPr>
              <a:t>und was sie deinem Geist nicht offenbaren mag,</a:t>
            </a:r>
            <a:br>
              <a:rPr lang="de-DE" sz="1600" b="1" i="1" dirty="0">
                <a:solidFill>
                  <a:srgbClr val="002060"/>
                </a:solidFill>
                <a:latin typeface="Book Antiqua" panose="02040602050305030304" pitchFamily="18" charset="0"/>
              </a:rPr>
            </a:br>
            <a:r>
              <a:rPr lang="de-DE" sz="1600" b="1" i="1" dirty="0">
                <a:solidFill>
                  <a:srgbClr val="002060"/>
                </a:solidFill>
                <a:latin typeface="Book Antiqua" panose="02040602050305030304" pitchFamily="18" charset="0"/>
              </a:rPr>
              <a:t>das zwingst du ihr nicht ab mit Hebeln und mit Schrauben.</a:t>
            </a:r>
          </a:p>
        </p:txBody>
      </p:sp>
      <p:sp>
        <p:nvSpPr>
          <p:cNvPr id="8" name="Titel 1"/>
          <p:cNvSpPr txBox="1">
            <a:spLocks/>
          </p:cNvSpPr>
          <p:nvPr/>
        </p:nvSpPr>
        <p:spPr>
          <a:xfrm>
            <a:off x="2987824" y="260648"/>
            <a:ext cx="3168352" cy="586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smtClean="0">
                <a:solidFill>
                  <a:srgbClr val="002060"/>
                </a:solidFill>
                <a:latin typeface="Book Antiqua" panose="02040602050305030304" pitchFamily="18" charset="0"/>
              </a:rPr>
              <a:t>Zur gleichen Zeit …</a:t>
            </a:r>
            <a:endParaRPr lang="de-DE" sz="2200" dirty="0">
              <a:solidFill>
                <a:srgbClr val="002060"/>
              </a:solidFill>
              <a:latin typeface="Book Antiqua" panose="0204060205030503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70881"/>
            <a:ext cx="20193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8982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DerDer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818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770072" y="2614117"/>
            <a:ext cx="3603872"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4800" b="1" cap="none" spc="0" dirty="0" smtClean="0">
                <a:ln w="50800"/>
                <a:solidFill>
                  <a:schemeClr val="bg1">
                    <a:shade val="50000"/>
                  </a:schemeClr>
                </a:solidFill>
                <a:effectLst/>
                <a:latin typeface="Algerian" panose="04020705040A02060702" pitchFamily="82" charset="0"/>
              </a:rPr>
              <a:t>Und heute?</a:t>
            </a:r>
          </a:p>
        </p:txBody>
      </p:sp>
      <p:sp>
        <p:nvSpPr>
          <p:cNvPr id="11" name="Textfeld 10"/>
          <p:cNvSpPr txBox="1"/>
          <p:nvPr/>
        </p:nvSpPr>
        <p:spPr>
          <a:xfrm>
            <a:off x="6084168" y="332656"/>
            <a:ext cx="2952328" cy="369332"/>
          </a:xfrm>
          <a:prstGeom prst="rect">
            <a:avLst/>
          </a:prstGeom>
          <a:noFill/>
        </p:spPr>
        <p:txBody>
          <a:bodyPr wrap="square" rtlCol="0">
            <a:spAutoFit/>
          </a:bodyPr>
          <a:lstStyle/>
          <a:p>
            <a:pPr algn="ctr"/>
            <a:r>
              <a:rPr lang="de-DE" b="1" dirty="0" smtClean="0">
                <a:ln w="50800"/>
                <a:solidFill>
                  <a:schemeClr val="accent1">
                    <a:lumMod val="20000"/>
                    <a:lumOff val="80000"/>
                  </a:schemeClr>
                </a:solidFill>
                <a:latin typeface="Book Antiqua" panose="02040602050305030304" pitchFamily="18" charset="0"/>
              </a:rPr>
              <a:t>Der </a:t>
            </a:r>
            <a:r>
              <a:rPr lang="de-DE" b="1" dirty="0">
                <a:ln w="50800"/>
                <a:solidFill>
                  <a:schemeClr val="accent1">
                    <a:lumMod val="20000"/>
                    <a:lumOff val="80000"/>
                  </a:schemeClr>
                </a:solidFill>
                <a:latin typeface="Book Antiqua" panose="02040602050305030304" pitchFamily="18" charset="0"/>
              </a:rPr>
              <a:t>M</a:t>
            </a:r>
            <a:r>
              <a:rPr lang="de-DE" b="1" dirty="0" smtClean="0">
                <a:ln w="50800"/>
                <a:solidFill>
                  <a:schemeClr val="accent1">
                    <a:lumMod val="20000"/>
                    <a:lumOff val="80000"/>
                  </a:schemeClr>
                </a:solidFill>
                <a:latin typeface="Book Antiqua" panose="02040602050305030304" pitchFamily="18" charset="0"/>
              </a:rPr>
              <a:t>ensch im Kosmos</a:t>
            </a:r>
            <a:endParaRPr lang="de-DE" b="1" cap="none" spc="0" dirty="0" smtClean="0">
              <a:ln w="50800"/>
              <a:solidFill>
                <a:schemeClr val="accent1">
                  <a:lumMod val="20000"/>
                  <a:lumOff val="80000"/>
                </a:schemeClr>
              </a:solidFill>
              <a:effectLst/>
              <a:latin typeface="Book Antiqua" panose="02040602050305030304" pitchFamily="18" charset="0"/>
            </a:endParaRPr>
          </a:p>
        </p:txBody>
      </p:sp>
    </p:spTree>
    <p:extLst>
      <p:ext uri="{BB962C8B-B14F-4D97-AF65-F5344CB8AC3E}">
        <p14:creationId xmlns:p14="http://schemas.microsoft.com/office/powerpoint/2010/main" val="28680892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1"/>
          <p:cNvSpPr txBox="1">
            <a:spLocks/>
          </p:cNvSpPr>
          <p:nvPr/>
        </p:nvSpPr>
        <p:spPr>
          <a:xfrm>
            <a:off x="359532" y="1027156"/>
            <a:ext cx="8424936" cy="542618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r>
              <a:rPr lang="de-DE" sz="1600" b="1" dirty="0" smtClean="0">
                <a:solidFill>
                  <a:srgbClr val="002060"/>
                </a:solidFill>
                <a:latin typeface="Book Antiqua" panose="02040602050305030304" pitchFamily="18" charset="0"/>
              </a:rPr>
              <a:t>Das </a:t>
            </a:r>
            <a:r>
              <a:rPr lang="de-DE" sz="1600" b="1" u="sng" dirty="0">
                <a:solidFill>
                  <a:srgbClr val="002060"/>
                </a:solidFill>
                <a:latin typeface="Book Antiqua" panose="02040602050305030304" pitchFamily="18" charset="0"/>
              </a:rPr>
              <a:t>Dreikörperproblem</a:t>
            </a:r>
            <a:r>
              <a:rPr lang="de-DE" sz="1600" b="1" dirty="0">
                <a:solidFill>
                  <a:srgbClr val="002060"/>
                </a:solidFill>
                <a:latin typeface="Book Antiqua" panose="02040602050305030304" pitchFamily="18" charset="0"/>
              </a:rPr>
              <a:t> (vor 1888) </a:t>
            </a:r>
            <a:endParaRPr lang="de-DE" sz="1600" dirty="0">
              <a:solidFill>
                <a:srgbClr val="002060"/>
              </a:solidFill>
              <a:latin typeface="Book Antiqua" panose="02040602050305030304" pitchFamily="18" charset="0"/>
            </a:endParaRPr>
          </a:p>
          <a:p>
            <a:pPr algn="l">
              <a:spcBef>
                <a:spcPts val="600"/>
              </a:spcBef>
            </a:pPr>
            <a:r>
              <a:rPr lang="de-DE" sz="1600" b="1" dirty="0">
                <a:solidFill>
                  <a:srgbClr val="002060"/>
                </a:solidFill>
                <a:latin typeface="Book Antiqua" panose="02040602050305030304" pitchFamily="18" charset="0"/>
              </a:rPr>
              <a:t>Eine mathematisch „</a:t>
            </a:r>
            <a:r>
              <a:rPr lang="de-DE" sz="1600" b="1" dirty="0" smtClean="0">
                <a:solidFill>
                  <a:srgbClr val="002060"/>
                </a:solidFill>
                <a:latin typeface="Book Antiqua" panose="02040602050305030304" pitchFamily="18" charset="0"/>
              </a:rPr>
              <a:t>exakte</a:t>
            </a:r>
            <a:r>
              <a:rPr lang="de-DE" sz="1600" b="1" dirty="0">
                <a:solidFill>
                  <a:srgbClr val="002060"/>
                </a:solidFill>
                <a:latin typeface="Book Antiqua" panose="02040602050305030304" pitchFamily="18" charset="0"/>
              </a:rPr>
              <a:t>“ Beschreibung der Abläufe ist </a:t>
            </a:r>
            <a:r>
              <a:rPr lang="de-DE" sz="1600" b="1" dirty="0" smtClean="0">
                <a:solidFill>
                  <a:srgbClr val="002060"/>
                </a:solidFill>
                <a:latin typeface="Book Antiqua" panose="02040602050305030304" pitchFamily="18" charset="0"/>
              </a:rPr>
              <a:t>grundsätzlich </a:t>
            </a:r>
            <a:r>
              <a:rPr lang="de-DE" sz="1600" b="1" dirty="0">
                <a:solidFill>
                  <a:srgbClr val="002060"/>
                </a:solidFill>
                <a:latin typeface="Book Antiqua" panose="02040602050305030304" pitchFamily="18" charset="0"/>
              </a:rPr>
              <a:t>nicht möglich.</a:t>
            </a:r>
            <a:endParaRPr lang="de-DE" sz="1600" dirty="0">
              <a:solidFill>
                <a:srgbClr val="002060"/>
              </a:solidFill>
              <a:latin typeface="Book Antiqua" panose="02040602050305030304" pitchFamily="18" charset="0"/>
            </a:endParaRPr>
          </a:p>
          <a:p>
            <a:pPr algn="l"/>
            <a:r>
              <a:rPr lang="de-DE" sz="1600" b="1" dirty="0">
                <a:solidFill>
                  <a:srgbClr val="002060"/>
                </a:solidFill>
                <a:latin typeface="Book Antiqua" panose="02040602050305030304" pitchFamily="18" charset="0"/>
              </a:rPr>
              <a:t> </a:t>
            </a:r>
            <a:endParaRPr lang="de-DE" sz="1600" dirty="0">
              <a:solidFill>
                <a:srgbClr val="002060"/>
              </a:solidFill>
              <a:latin typeface="Book Antiqua" panose="02040602050305030304" pitchFamily="18" charset="0"/>
            </a:endParaRPr>
          </a:p>
          <a:p>
            <a:pPr algn="l"/>
            <a:r>
              <a:rPr lang="de-DE" sz="1600" b="1" dirty="0">
                <a:solidFill>
                  <a:srgbClr val="002060"/>
                </a:solidFill>
                <a:latin typeface="Book Antiqua" panose="02040602050305030304" pitchFamily="18" charset="0"/>
              </a:rPr>
              <a:t>Die </a:t>
            </a:r>
            <a:r>
              <a:rPr lang="de-DE" sz="1600" b="1" u="sng" dirty="0">
                <a:solidFill>
                  <a:srgbClr val="002060"/>
                </a:solidFill>
                <a:latin typeface="Book Antiqua" panose="02040602050305030304" pitchFamily="18" charset="0"/>
              </a:rPr>
              <a:t>Relativitätstheorie</a:t>
            </a:r>
            <a:r>
              <a:rPr lang="de-DE" sz="1600" b="1" dirty="0">
                <a:solidFill>
                  <a:srgbClr val="002060"/>
                </a:solidFill>
                <a:latin typeface="Book Antiqua" panose="02040602050305030304" pitchFamily="18" charset="0"/>
              </a:rPr>
              <a:t> (ab1905) </a:t>
            </a:r>
            <a:endParaRPr lang="de-DE" sz="1600" dirty="0">
              <a:solidFill>
                <a:srgbClr val="002060"/>
              </a:solidFill>
              <a:latin typeface="Book Antiqua" panose="02040602050305030304" pitchFamily="18" charset="0"/>
            </a:endParaRPr>
          </a:p>
          <a:p>
            <a:pPr algn="l">
              <a:spcBef>
                <a:spcPts val="600"/>
              </a:spcBef>
            </a:pPr>
            <a:r>
              <a:rPr lang="de-DE" sz="1600" b="1" dirty="0" smtClean="0">
                <a:solidFill>
                  <a:srgbClr val="002060"/>
                </a:solidFill>
                <a:latin typeface="Book Antiqua" panose="02040602050305030304" pitchFamily="18" charset="0"/>
              </a:rPr>
              <a:t>Es ist nicht </a:t>
            </a:r>
            <a:r>
              <a:rPr lang="de-DE" sz="1600" b="1" dirty="0">
                <a:solidFill>
                  <a:srgbClr val="002060"/>
                </a:solidFill>
                <a:latin typeface="Book Antiqua" panose="02040602050305030304" pitchFamily="18" charset="0"/>
              </a:rPr>
              <a:t>möglich, den ganzen Kosmos </a:t>
            </a:r>
            <a:r>
              <a:rPr lang="de-DE" sz="1600" b="1" dirty="0" smtClean="0">
                <a:solidFill>
                  <a:srgbClr val="002060"/>
                </a:solidFill>
                <a:latin typeface="Book Antiqua" panose="02040602050305030304" pitchFamily="18" charset="0"/>
              </a:rPr>
              <a:t>zu </a:t>
            </a:r>
            <a:r>
              <a:rPr lang="de-DE" sz="1600" b="1" dirty="0">
                <a:solidFill>
                  <a:srgbClr val="002060"/>
                </a:solidFill>
                <a:latin typeface="Book Antiqua" panose="02040602050305030304" pitchFamily="18" charset="0"/>
              </a:rPr>
              <a:t>erfassen, </a:t>
            </a:r>
            <a:r>
              <a:rPr lang="de-DE" sz="1600" b="1" dirty="0" smtClean="0">
                <a:solidFill>
                  <a:srgbClr val="002060"/>
                </a:solidFill>
                <a:latin typeface="Book Antiqua" panose="02040602050305030304" pitchFamily="18" charset="0"/>
              </a:rPr>
              <a:t>weil </a:t>
            </a:r>
            <a:r>
              <a:rPr lang="de-DE" sz="1600" b="1" dirty="0">
                <a:solidFill>
                  <a:srgbClr val="002060"/>
                </a:solidFill>
                <a:latin typeface="Book Antiqua" panose="02040602050305030304" pitchFamily="18" charset="0"/>
              </a:rPr>
              <a:t>Informationen maximal mit Lichtgeschwindigkeit transportiert werden</a:t>
            </a:r>
            <a:r>
              <a:rPr lang="de-DE" sz="1600" b="1" dirty="0" smtClean="0">
                <a:solidFill>
                  <a:srgbClr val="002060"/>
                </a:solidFill>
                <a:latin typeface="Book Antiqua" panose="02040602050305030304" pitchFamily="18" charset="0"/>
              </a:rPr>
              <a:t>.</a:t>
            </a:r>
          </a:p>
          <a:p>
            <a:pPr algn="l"/>
            <a:r>
              <a:rPr lang="de-DE" sz="800" b="1" dirty="0" smtClean="0">
                <a:solidFill>
                  <a:srgbClr val="002060"/>
                </a:solidFill>
                <a:latin typeface="Book Antiqua" panose="02040602050305030304" pitchFamily="18" charset="0"/>
              </a:rPr>
              <a:t> </a:t>
            </a:r>
          </a:p>
          <a:p>
            <a:pPr algn="l"/>
            <a:r>
              <a:rPr lang="de-DE" sz="1600" b="1" dirty="0" smtClean="0">
                <a:solidFill>
                  <a:srgbClr val="002060"/>
                </a:solidFill>
                <a:latin typeface="Book Antiqua" panose="02040602050305030304" pitchFamily="18" charset="0"/>
              </a:rPr>
              <a:t>Es </a:t>
            </a:r>
            <a:r>
              <a:rPr lang="de-DE" sz="1600" b="1" dirty="0">
                <a:solidFill>
                  <a:srgbClr val="002060"/>
                </a:solidFill>
                <a:latin typeface="Book Antiqua" panose="02040602050305030304" pitchFamily="18" charset="0"/>
              </a:rPr>
              <a:t>bildet sich ein „Horizont“, über den niemand hinaus blicken und also auch </a:t>
            </a:r>
            <a:r>
              <a:rPr lang="de-DE" sz="1600" b="1" dirty="0" smtClean="0">
                <a:solidFill>
                  <a:srgbClr val="002060"/>
                </a:solidFill>
                <a:latin typeface="Book Antiqua" panose="02040602050305030304" pitchFamily="18" charset="0"/>
              </a:rPr>
              <a:t>nichts </a:t>
            </a:r>
            <a:r>
              <a:rPr lang="de-DE" sz="1600" b="1" dirty="0">
                <a:solidFill>
                  <a:srgbClr val="002060"/>
                </a:solidFill>
                <a:latin typeface="Book Antiqua" panose="02040602050305030304" pitchFamily="18" charset="0"/>
              </a:rPr>
              <a:t>voraussagen kann. </a:t>
            </a:r>
            <a:endParaRPr lang="de-DE" sz="1600" dirty="0">
              <a:solidFill>
                <a:srgbClr val="002060"/>
              </a:solidFill>
              <a:latin typeface="Book Antiqua" panose="02040602050305030304" pitchFamily="18" charset="0"/>
            </a:endParaRPr>
          </a:p>
          <a:p>
            <a:pPr algn="l"/>
            <a:endParaRPr lang="de-DE" sz="1600" b="1" u="sng" dirty="0" smtClean="0">
              <a:solidFill>
                <a:srgbClr val="002060"/>
              </a:solidFill>
              <a:latin typeface="Book Antiqua" panose="02040602050305030304" pitchFamily="18" charset="0"/>
            </a:endParaRPr>
          </a:p>
          <a:p>
            <a:pPr algn="l"/>
            <a:r>
              <a:rPr lang="de-DE" sz="1600" b="1" u="sng" dirty="0" smtClean="0">
                <a:solidFill>
                  <a:srgbClr val="002060"/>
                </a:solidFill>
                <a:latin typeface="Book Antiqua" panose="02040602050305030304" pitchFamily="18" charset="0"/>
              </a:rPr>
              <a:t>Quantenphysik</a:t>
            </a:r>
            <a:r>
              <a:rPr lang="de-DE" sz="1600" b="1" dirty="0" smtClean="0">
                <a:solidFill>
                  <a:srgbClr val="002060"/>
                </a:solidFill>
                <a:latin typeface="Book Antiqua" panose="02040602050305030304" pitchFamily="18" charset="0"/>
              </a:rPr>
              <a:t> (seit 1925</a:t>
            </a:r>
            <a:r>
              <a:rPr lang="de-DE" sz="1600" b="1" dirty="0">
                <a:solidFill>
                  <a:srgbClr val="002060"/>
                </a:solidFill>
                <a:latin typeface="Book Antiqua" panose="02040602050305030304" pitchFamily="18" charset="0"/>
              </a:rPr>
              <a:t>) </a:t>
            </a:r>
            <a:endParaRPr lang="de-DE" sz="1600" b="1" dirty="0" smtClean="0">
              <a:solidFill>
                <a:srgbClr val="002060"/>
              </a:solidFill>
              <a:latin typeface="Book Antiqua" panose="02040602050305030304" pitchFamily="18" charset="0"/>
            </a:endParaRPr>
          </a:p>
          <a:p>
            <a:pPr algn="l">
              <a:spcBef>
                <a:spcPts val="300"/>
              </a:spcBef>
            </a:pPr>
            <a:r>
              <a:rPr lang="de-DE" sz="1600" b="1" dirty="0" smtClean="0">
                <a:solidFill>
                  <a:srgbClr val="002060"/>
                </a:solidFill>
                <a:latin typeface="Book Antiqua" panose="02040602050305030304" pitchFamily="18" charset="0"/>
              </a:rPr>
              <a:t>Es sind keine deterministisch genauen Voraussagen möglich.</a:t>
            </a:r>
          </a:p>
          <a:p>
            <a:pPr algn="l">
              <a:spcBef>
                <a:spcPts val="300"/>
              </a:spcBef>
            </a:pPr>
            <a:r>
              <a:rPr lang="de-DE" sz="1600" b="1" dirty="0" smtClean="0">
                <a:solidFill>
                  <a:srgbClr val="002060"/>
                </a:solidFill>
                <a:latin typeface="Book Antiqua" panose="02040602050305030304" pitchFamily="18" charset="0"/>
              </a:rPr>
              <a:t>Die </a:t>
            </a:r>
            <a:r>
              <a:rPr lang="de-DE" sz="1600" b="1" dirty="0">
                <a:solidFill>
                  <a:srgbClr val="002060"/>
                </a:solidFill>
                <a:latin typeface="Book Antiqua" panose="02040602050305030304" pitchFamily="18" charset="0"/>
              </a:rPr>
              <a:t>Beobachtung beeinflusst das </a:t>
            </a:r>
            <a:r>
              <a:rPr lang="de-DE" sz="1600" b="1" dirty="0" smtClean="0">
                <a:solidFill>
                  <a:srgbClr val="002060"/>
                </a:solidFill>
                <a:latin typeface="Book Antiqua" panose="02040602050305030304" pitchFamily="18" charset="0"/>
              </a:rPr>
              <a:t>Messergebnis</a:t>
            </a:r>
            <a:r>
              <a:rPr lang="de-DE" sz="1600" b="1" dirty="0">
                <a:solidFill>
                  <a:srgbClr val="002060"/>
                </a:solidFill>
                <a:latin typeface="Book Antiqua" panose="02040602050305030304" pitchFamily="18" charset="0"/>
              </a:rPr>
              <a:t>.</a:t>
            </a:r>
            <a:endParaRPr lang="de-DE" sz="1600" dirty="0">
              <a:solidFill>
                <a:srgbClr val="002060"/>
              </a:solidFill>
              <a:latin typeface="Book Antiqua" panose="02040602050305030304" pitchFamily="18" charset="0"/>
            </a:endParaRPr>
          </a:p>
          <a:p>
            <a:pPr algn="l"/>
            <a:r>
              <a:rPr lang="de-DE" sz="1600" b="1" dirty="0">
                <a:solidFill>
                  <a:srgbClr val="002060"/>
                </a:solidFill>
                <a:latin typeface="Book Antiqua" panose="02040602050305030304" pitchFamily="18" charset="0"/>
              </a:rPr>
              <a:t> </a:t>
            </a:r>
            <a:endParaRPr lang="de-DE" sz="1600" dirty="0">
              <a:solidFill>
                <a:srgbClr val="002060"/>
              </a:solidFill>
              <a:latin typeface="Book Antiqua" panose="02040602050305030304" pitchFamily="18" charset="0"/>
            </a:endParaRPr>
          </a:p>
          <a:p>
            <a:pPr algn="l"/>
            <a:r>
              <a:rPr lang="de-DE" sz="1600" b="1" u="sng" dirty="0">
                <a:solidFill>
                  <a:srgbClr val="002060"/>
                </a:solidFill>
                <a:latin typeface="Book Antiqua" panose="02040602050305030304" pitchFamily="18" charset="0"/>
              </a:rPr>
              <a:t>Chaosforschung</a:t>
            </a:r>
            <a:r>
              <a:rPr lang="de-DE" sz="1600" b="1" dirty="0" smtClean="0">
                <a:solidFill>
                  <a:srgbClr val="002060"/>
                </a:solidFill>
                <a:latin typeface="Book Antiqua" panose="02040602050305030304" pitchFamily="18" charset="0"/>
              </a:rPr>
              <a:t>(seit 1960er) </a:t>
            </a:r>
            <a:endParaRPr lang="de-DE" sz="1600" dirty="0">
              <a:solidFill>
                <a:srgbClr val="002060"/>
              </a:solidFill>
              <a:latin typeface="Book Antiqua" panose="02040602050305030304" pitchFamily="18" charset="0"/>
            </a:endParaRPr>
          </a:p>
          <a:p>
            <a:pPr algn="l">
              <a:spcBef>
                <a:spcPts val="600"/>
              </a:spcBef>
            </a:pPr>
            <a:r>
              <a:rPr lang="de-DE" sz="1600" b="1" dirty="0" smtClean="0">
                <a:solidFill>
                  <a:srgbClr val="002060"/>
                </a:solidFill>
                <a:latin typeface="Book Antiqua" panose="02040602050305030304" pitchFamily="18" charset="0"/>
              </a:rPr>
              <a:t>Die </a:t>
            </a:r>
            <a:r>
              <a:rPr lang="de-DE" sz="1600" b="1" dirty="0">
                <a:solidFill>
                  <a:srgbClr val="002060"/>
                </a:solidFill>
                <a:latin typeface="Book Antiqua" panose="02040602050305030304" pitchFamily="18" charset="0"/>
              </a:rPr>
              <a:t>Anfangsbedingungen </a:t>
            </a:r>
            <a:r>
              <a:rPr lang="de-DE" sz="1600" b="1" dirty="0" smtClean="0">
                <a:solidFill>
                  <a:srgbClr val="002060"/>
                </a:solidFill>
                <a:latin typeface="Book Antiqua" panose="02040602050305030304" pitchFamily="18" charset="0"/>
              </a:rPr>
              <a:t>eines Vorganges legen zwar seine </a:t>
            </a:r>
            <a:r>
              <a:rPr lang="de-DE" sz="1600" b="1" dirty="0">
                <a:solidFill>
                  <a:srgbClr val="002060"/>
                </a:solidFill>
                <a:latin typeface="Book Antiqua" panose="02040602050305030304" pitchFamily="18" charset="0"/>
              </a:rPr>
              <a:t>Zukunft eindeutig </a:t>
            </a:r>
            <a:r>
              <a:rPr lang="de-DE" sz="1600" b="1" dirty="0" smtClean="0">
                <a:solidFill>
                  <a:srgbClr val="002060"/>
                </a:solidFill>
                <a:latin typeface="Book Antiqua" panose="02040602050305030304" pitchFamily="18" charset="0"/>
              </a:rPr>
              <a:t>fest. </a:t>
            </a:r>
          </a:p>
          <a:p>
            <a:pPr algn="l">
              <a:spcBef>
                <a:spcPts val="300"/>
              </a:spcBef>
            </a:pPr>
            <a:r>
              <a:rPr lang="de-DE" sz="1600" b="1" dirty="0" smtClean="0">
                <a:solidFill>
                  <a:srgbClr val="002060"/>
                </a:solidFill>
                <a:latin typeface="Book Antiqua" panose="02040602050305030304" pitchFamily="18" charset="0"/>
              </a:rPr>
              <a:t>Die </a:t>
            </a:r>
            <a:r>
              <a:rPr lang="de-DE" sz="1600" b="1" dirty="0">
                <a:solidFill>
                  <a:srgbClr val="002060"/>
                </a:solidFill>
                <a:latin typeface="Book Antiqua" panose="02040602050305030304" pitchFamily="18" charset="0"/>
              </a:rPr>
              <a:t>Anzahl der </a:t>
            </a:r>
            <a:r>
              <a:rPr lang="de-DE" sz="1600" b="1" dirty="0" smtClean="0">
                <a:solidFill>
                  <a:srgbClr val="002060"/>
                </a:solidFill>
                <a:latin typeface="Book Antiqua" panose="02040602050305030304" pitchFamily="18" charset="0"/>
              </a:rPr>
              <a:t>dazu benötigten </a:t>
            </a:r>
            <a:r>
              <a:rPr lang="de-DE" sz="1600" b="1" dirty="0">
                <a:solidFill>
                  <a:srgbClr val="002060"/>
                </a:solidFill>
                <a:latin typeface="Book Antiqua" panose="02040602050305030304" pitchFamily="18" charset="0"/>
              </a:rPr>
              <a:t>Werte </a:t>
            </a:r>
            <a:r>
              <a:rPr lang="de-DE" sz="1600" b="1" dirty="0" smtClean="0">
                <a:solidFill>
                  <a:srgbClr val="002060"/>
                </a:solidFill>
                <a:latin typeface="Book Antiqua" panose="02040602050305030304" pitchFamily="18" charset="0"/>
              </a:rPr>
              <a:t>wächst jedoch mit der Komplexität des </a:t>
            </a:r>
            <a:r>
              <a:rPr lang="de-DE" sz="1600" b="1" dirty="0">
                <a:solidFill>
                  <a:srgbClr val="002060"/>
                </a:solidFill>
                <a:latin typeface="Book Antiqua" panose="02040602050305030304" pitchFamily="18" charset="0"/>
              </a:rPr>
              <a:t>V</a:t>
            </a:r>
            <a:r>
              <a:rPr lang="de-DE" sz="1600" b="1" dirty="0" smtClean="0">
                <a:solidFill>
                  <a:srgbClr val="002060"/>
                </a:solidFill>
                <a:latin typeface="Book Antiqua" panose="02040602050305030304" pitchFamily="18" charset="0"/>
              </a:rPr>
              <a:t>organges exponentiell an. </a:t>
            </a:r>
            <a:endParaRPr lang="de-DE" sz="1600" dirty="0">
              <a:solidFill>
                <a:srgbClr val="002060"/>
              </a:solidFill>
              <a:latin typeface="Book Antiqua" panose="02040602050305030304" pitchFamily="18" charset="0"/>
            </a:endParaRPr>
          </a:p>
          <a:p>
            <a:pPr algn="l">
              <a:spcBef>
                <a:spcPts val="300"/>
              </a:spcBef>
            </a:pPr>
            <a:r>
              <a:rPr lang="de-DE" sz="1600" b="1" dirty="0" smtClean="0">
                <a:solidFill>
                  <a:srgbClr val="002060"/>
                </a:solidFill>
                <a:latin typeface="Book Antiqua" panose="02040602050305030304" pitchFamily="18" charset="0"/>
              </a:rPr>
              <a:t>Die Berechnung dauert so </a:t>
            </a:r>
            <a:r>
              <a:rPr lang="de-DE" sz="1600" b="1" dirty="0">
                <a:solidFill>
                  <a:srgbClr val="002060"/>
                </a:solidFill>
                <a:latin typeface="Book Antiqua" panose="02040602050305030304" pitchFamily="18" charset="0"/>
              </a:rPr>
              <a:t>lange, wie das Universum </a:t>
            </a:r>
            <a:r>
              <a:rPr lang="de-DE" sz="1600" b="1" dirty="0" smtClean="0">
                <a:solidFill>
                  <a:srgbClr val="002060"/>
                </a:solidFill>
                <a:latin typeface="Book Antiqua" panose="02040602050305030304" pitchFamily="18" charset="0"/>
              </a:rPr>
              <a:t>Zeit benötigt</a:t>
            </a:r>
            <a:r>
              <a:rPr lang="de-DE" sz="1600" b="1" dirty="0">
                <a:solidFill>
                  <a:srgbClr val="002060"/>
                </a:solidFill>
                <a:latin typeface="Book Antiqua" panose="02040602050305030304" pitchFamily="18" charset="0"/>
              </a:rPr>
              <a:t>, um den Zustand einzunehmen. </a:t>
            </a:r>
            <a:endParaRPr lang="de-DE" sz="1600" b="1" dirty="0" smtClean="0">
              <a:solidFill>
                <a:srgbClr val="002060"/>
              </a:solidFill>
              <a:latin typeface="Book Antiqua" panose="02040602050305030304" pitchFamily="18" charset="0"/>
            </a:endParaRPr>
          </a:p>
          <a:p>
            <a:pPr algn="l">
              <a:spcBef>
                <a:spcPts val="300"/>
              </a:spcBef>
            </a:pPr>
            <a:r>
              <a:rPr lang="de-DE" sz="1600" b="1" dirty="0" smtClean="0">
                <a:solidFill>
                  <a:srgbClr val="002060"/>
                </a:solidFill>
                <a:latin typeface="Book Antiqua" panose="02040602050305030304" pitchFamily="18" charset="0"/>
              </a:rPr>
              <a:t>Jede Vorhersage käme </a:t>
            </a:r>
            <a:r>
              <a:rPr lang="de-DE" sz="1600" b="1" dirty="0">
                <a:solidFill>
                  <a:srgbClr val="002060"/>
                </a:solidFill>
                <a:latin typeface="Book Antiqua" panose="02040602050305030304" pitchFamily="18" charset="0"/>
              </a:rPr>
              <a:t>also zu </a:t>
            </a:r>
            <a:r>
              <a:rPr lang="de-DE" sz="1600" b="1" dirty="0" smtClean="0">
                <a:solidFill>
                  <a:srgbClr val="002060"/>
                </a:solidFill>
                <a:latin typeface="Book Antiqua" panose="02040602050305030304" pitchFamily="18" charset="0"/>
              </a:rPr>
              <a:t>spät für ein </a:t>
            </a:r>
            <a:r>
              <a:rPr lang="de-DE" sz="1600" b="1" dirty="0">
                <a:solidFill>
                  <a:srgbClr val="002060"/>
                </a:solidFill>
                <a:latin typeface="Book Antiqua" panose="02040602050305030304" pitchFamily="18" charset="0"/>
              </a:rPr>
              <a:t>vorausplanendes </a:t>
            </a:r>
            <a:r>
              <a:rPr lang="de-DE" sz="1600" b="1" dirty="0" smtClean="0">
                <a:solidFill>
                  <a:srgbClr val="002060"/>
                </a:solidFill>
                <a:latin typeface="Book Antiqua" panose="02040602050305030304" pitchFamily="18" charset="0"/>
              </a:rPr>
              <a:t>Handeln. </a:t>
            </a:r>
            <a:endParaRPr lang="de-DE" sz="1600" dirty="0">
              <a:solidFill>
                <a:srgbClr val="002060"/>
              </a:solidFill>
              <a:latin typeface="Book Antiqua" panose="02040602050305030304" pitchFamily="18" charset="0"/>
            </a:endParaRPr>
          </a:p>
        </p:txBody>
      </p:sp>
      <p:sp>
        <p:nvSpPr>
          <p:cNvPr id="8" name="Titel 1"/>
          <p:cNvSpPr txBox="1">
            <a:spLocks/>
          </p:cNvSpPr>
          <p:nvPr/>
        </p:nvSpPr>
        <p:spPr>
          <a:xfrm>
            <a:off x="2051720" y="260648"/>
            <a:ext cx="4968552" cy="586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smtClean="0">
                <a:solidFill>
                  <a:srgbClr val="002060"/>
                </a:solidFill>
                <a:latin typeface="Book Antiqua" panose="02040602050305030304" pitchFamily="18" charset="0"/>
              </a:rPr>
              <a:t>Die Physik widerspricht sich selbst</a:t>
            </a:r>
            <a:endParaRPr lang="de-DE" sz="2200" dirty="0">
              <a:solidFill>
                <a:srgbClr val="002060"/>
              </a:solidFill>
              <a:latin typeface="Book Antiqua" panose="02040602050305030304" pitchFamily="18" charset="0"/>
            </a:endParaRPr>
          </a:p>
        </p:txBody>
      </p:sp>
      <p:sp>
        <p:nvSpPr>
          <p:cNvPr id="4" name="Titel 1"/>
          <p:cNvSpPr txBox="1">
            <a:spLocks/>
          </p:cNvSpPr>
          <p:nvPr/>
        </p:nvSpPr>
        <p:spPr>
          <a:xfrm>
            <a:off x="4932040" y="6381328"/>
            <a:ext cx="4176464" cy="3681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000" dirty="0">
                <a:solidFill>
                  <a:srgbClr val="002060"/>
                </a:solidFill>
                <a:latin typeface="Book Antiqua" panose="02040602050305030304" pitchFamily="18" charset="0"/>
              </a:rPr>
              <a:t>Nach https://de.wikipedia.org/wiki/Laplacescher_D%C3%A4mon </a:t>
            </a:r>
          </a:p>
        </p:txBody>
      </p:sp>
    </p:spTree>
    <p:extLst>
      <p:ext uri="{BB962C8B-B14F-4D97-AF65-F5344CB8AC3E}">
        <p14:creationId xmlns:p14="http://schemas.microsoft.com/office/powerpoint/2010/main" val="11619405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1"/>
          <p:cNvSpPr txBox="1">
            <a:spLocks/>
          </p:cNvSpPr>
          <p:nvPr/>
        </p:nvSpPr>
        <p:spPr>
          <a:xfrm>
            <a:off x="1691680" y="1225313"/>
            <a:ext cx="5000975" cy="118813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a:solidFill>
                  <a:srgbClr val="002060"/>
                </a:solidFill>
                <a:latin typeface="Book Antiqua" panose="02040602050305030304" pitchFamily="18" charset="0"/>
              </a:rPr>
              <a:t>Ch. R. </a:t>
            </a:r>
            <a:r>
              <a:rPr lang="en-US" sz="1600" b="1" dirty="0" smtClean="0">
                <a:solidFill>
                  <a:srgbClr val="002060"/>
                </a:solidFill>
                <a:latin typeface="Book Antiqua" panose="02040602050305030304" pitchFamily="18" charset="0"/>
              </a:rPr>
              <a:t>Darwin (1809 – 1882)</a:t>
            </a:r>
            <a:endParaRPr lang="de-DE" sz="1600" b="1" dirty="0">
              <a:solidFill>
                <a:srgbClr val="002060"/>
              </a:solidFill>
              <a:latin typeface="Book Antiqua" panose="02040602050305030304" pitchFamily="18" charset="0"/>
            </a:endParaRPr>
          </a:p>
          <a:p>
            <a:pPr algn="l"/>
            <a:r>
              <a:rPr lang="en-US" sz="1400" b="1" i="1" dirty="0" smtClean="0">
                <a:solidFill>
                  <a:srgbClr val="7030A0"/>
                </a:solidFill>
                <a:latin typeface="Book Antiqua" panose="02040602050305030304" pitchFamily="18" charset="0"/>
              </a:rPr>
              <a:t>On </a:t>
            </a:r>
            <a:r>
              <a:rPr lang="en-US" sz="1400" b="1" i="1" dirty="0">
                <a:solidFill>
                  <a:srgbClr val="7030A0"/>
                </a:solidFill>
                <a:latin typeface="Book Antiqua" panose="02040602050305030304" pitchFamily="18" charset="0"/>
              </a:rPr>
              <a:t>the origin of species</a:t>
            </a:r>
            <a:r>
              <a:rPr lang="en-US" sz="1400" b="1" i="1" dirty="0">
                <a:solidFill>
                  <a:srgbClr val="002060"/>
                </a:solidFill>
                <a:latin typeface="Book Antiqua" panose="02040602050305030304" pitchFamily="18" charset="0"/>
              </a:rPr>
              <a:t> by means of natural selection, </a:t>
            </a:r>
            <a:endParaRPr lang="en-US" sz="1400" b="1" i="1" dirty="0" smtClean="0">
              <a:solidFill>
                <a:srgbClr val="002060"/>
              </a:solidFill>
              <a:latin typeface="Book Antiqua" panose="02040602050305030304" pitchFamily="18" charset="0"/>
            </a:endParaRPr>
          </a:p>
          <a:p>
            <a:pPr algn="l"/>
            <a:r>
              <a:rPr lang="en-US" sz="1400" b="1" i="1" dirty="0" smtClean="0">
                <a:solidFill>
                  <a:srgbClr val="002060"/>
                </a:solidFill>
                <a:latin typeface="Book Antiqua" panose="02040602050305030304" pitchFamily="18" charset="0"/>
              </a:rPr>
              <a:t>or </a:t>
            </a:r>
            <a:r>
              <a:rPr lang="en-US" sz="1400" b="1" i="1" dirty="0">
                <a:solidFill>
                  <a:srgbClr val="002060"/>
                </a:solidFill>
                <a:latin typeface="Book Antiqua" panose="02040602050305030304" pitchFamily="18" charset="0"/>
              </a:rPr>
              <a:t>the preservation of </a:t>
            </a:r>
            <a:r>
              <a:rPr lang="en-US" sz="1400" b="1" i="1" dirty="0" err="1">
                <a:solidFill>
                  <a:srgbClr val="002060"/>
                </a:solidFill>
                <a:latin typeface="Book Antiqua" panose="02040602050305030304" pitchFamily="18" charset="0"/>
              </a:rPr>
              <a:t>favoured</a:t>
            </a:r>
            <a:r>
              <a:rPr lang="en-US" sz="1400" b="1" i="1" dirty="0">
                <a:solidFill>
                  <a:srgbClr val="002060"/>
                </a:solidFill>
                <a:latin typeface="Book Antiqua" panose="02040602050305030304" pitchFamily="18" charset="0"/>
              </a:rPr>
              <a:t> races in the struggle for life. </a:t>
            </a:r>
            <a:endParaRPr lang="en-US" sz="1400" b="1" i="1" dirty="0" smtClean="0">
              <a:solidFill>
                <a:srgbClr val="002060"/>
              </a:solidFill>
              <a:latin typeface="Book Antiqua" panose="02040602050305030304" pitchFamily="18" charset="0"/>
            </a:endParaRPr>
          </a:p>
          <a:p>
            <a:pPr algn="l"/>
            <a:r>
              <a:rPr lang="en-US" sz="1400" dirty="0" smtClean="0">
                <a:solidFill>
                  <a:srgbClr val="002060"/>
                </a:solidFill>
                <a:latin typeface="Book Antiqua" panose="02040602050305030304" pitchFamily="18" charset="0"/>
              </a:rPr>
              <a:t>John </a:t>
            </a:r>
            <a:r>
              <a:rPr lang="en-US" sz="1400" dirty="0">
                <a:solidFill>
                  <a:srgbClr val="002060"/>
                </a:solidFill>
                <a:latin typeface="Book Antiqua" panose="02040602050305030304" pitchFamily="18" charset="0"/>
              </a:rPr>
              <a:t>Murray, London 1859;</a:t>
            </a:r>
            <a:endParaRPr lang="de-DE" sz="1400" dirty="0">
              <a:solidFill>
                <a:srgbClr val="002060"/>
              </a:solidFill>
              <a:latin typeface="Book Antiqua" panose="02040602050305030304" pitchFamily="18" charset="0"/>
            </a:endParaRPr>
          </a:p>
        </p:txBody>
      </p:sp>
      <p:sp>
        <p:nvSpPr>
          <p:cNvPr id="8" name="Titel 1"/>
          <p:cNvSpPr txBox="1">
            <a:spLocks/>
          </p:cNvSpPr>
          <p:nvPr/>
        </p:nvSpPr>
        <p:spPr>
          <a:xfrm>
            <a:off x="2519772" y="188640"/>
            <a:ext cx="41044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smtClean="0">
                <a:solidFill>
                  <a:srgbClr val="002060"/>
                </a:solidFill>
                <a:latin typeface="Book Antiqua" panose="02040602050305030304" pitchFamily="18" charset="0"/>
              </a:rPr>
              <a:t>Eine neue Perspektive</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694" y="2660030"/>
            <a:ext cx="984986" cy="1113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el 1"/>
          <p:cNvSpPr txBox="1">
            <a:spLocks/>
          </p:cNvSpPr>
          <p:nvPr/>
        </p:nvSpPr>
        <p:spPr>
          <a:xfrm>
            <a:off x="1907704" y="2737481"/>
            <a:ext cx="4970152" cy="982993"/>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a:solidFill>
                  <a:srgbClr val="002060"/>
                </a:solidFill>
                <a:latin typeface="Book Antiqua" panose="02040602050305030304" pitchFamily="18" charset="0"/>
              </a:rPr>
              <a:t>P. </a:t>
            </a:r>
            <a:r>
              <a:rPr lang="de-DE" sz="1600" b="1" dirty="0" err="1">
                <a:solidFill>
                  <a:srgbClr val="002060"/>
                </a:solidFill>
                <a:latin typeface="Book Antiqua" panose="02040602050305030304" pitchFamily="18" charset="0"/>
              </a:rPr>
              <a:t>Teilhard</a:t>
            </a:r>
            <a:r>
              <a:rPr lang="de-DE" sz="1600" b="1" dirty="0">
                <a:solidFill>
                  <a:srgbClr val="002060"/>
                </a:solidFill>
                <a:latin typeface="Book Antiqua" panose="02040602050305030304" pitchFamily="18" charset="0"/>
              </a:rPr>
              <a:t> de </a:t>
            </a:r>
            <a:r>
              <a:rPr lang="de-DE" sz="1600" b="1" dirty="0" err="1">
                <a:solidFill>
                  <a:srgbClr val="002060"/>
                </a:solidFill>
                <a:latin typeface="Book Antiqua" panose="02040602050305030304" pitchFamily="18" charset="0"/>
              </a:rPr>
              <a:t>Chardin</a:t>
            </a:r>
            <a:r>
              <a:rPr lang="de-DE" sz="1600" b="1" dirty="0">
                <a:solidFill>
                  <a:srgbClr val="002060"/>
                </a:solidFill>
                <a:latin typeface="Book Antiqua" panose="02040602050305030304" pitchFamily="18" charset="0"/>
              </a:rPr>
              <a:t> </a:t>
            </a:r>
            <a:r>
              <a:rPr lang="de-DE" sz="1600" b="1" dirty="0" smtClean="0">
                <a:solidFill>
                  <a:srgbClr val="002060"/>
                </a:solidFill>
                <a:latin typeface="Book Antiqua" panose="02040602050305030304" pitchFamily="18" charset="0"/>
              </a:rPr>
              <a:t>(1881 </a:t>
            </a:r>
            <a:r>
              <a:rPr lang="de-DE" sz="1600" b="1" dirty="0">
                <a:solidFill>
                  <a:srgbClr val="002060"/>
                </a:solidFill>
                <a:latin typeface="Book Antiqua" panose="02040602050305030304" pitchFamily="18" charset="0"/>
              </a:rPr>
              <a:t>– </a:t>
            </a:r>
            <a:r>
              <a:rPr lang="de-DE" sz="1600" b="1" dirty="0" smtClean="0">
                <a:solidFill>
                  <a:srgbClr val="002060"/>
                </a:solidFill>
                <a:latin typeface="Book Antiqua" panose="02040602050305030304" pitchFamily="18" charset="0"/>
              </a:rPr>
              <a:t>1955)</a:t>
            </a:r>
            <a:endParaRPr lang="de-DE" sz="1600" b="1" dirty="0">
              <a:solidFill>
                <a:srgbClr val="002060"/>
              </a:solidFill>
              <a:latin typeface="Book Antiqua" panose="02040602050305030304" pitchFamily="18" charset="0"/>
            </a:endParaRPr>
          </a:p>
          <a:p>
            <a:pPr algn="l"/>
            <a:r>
              <a:rPr lang="de-DE" sz="1400" b="1" i="1" dirty="0">
                <a:solidFill>
                  <a:srgbClr val="7030A0"/>
                </a:solidFill>
                <a:latin typeface="Book Antiqua" panose="02040602050305030304" pitchFamily="18" charset="0"/>
              </a:rPr>
              <a:t>Le </a:t>
            </a:r>
            <a:r>
              <a:rPr lang="de-DE" sz="1400" b="1" i="1" dirty="0" err="1">
                <a:solidFill>
                  <a:srgbClr val="7030A0"/>
                </a:solidFill>
                <a:latin typeface="Book Antiqua" panose="02040602050305030304" pitchFamily="18" charset="0"/>
              </a:rPr>
              <a:t>Phénomène</a:t>
            </a:r>
            <a:r>
              <a:rPr lang="de-DE" sz="1400" b="1" i="1" dirty="0">
                <a:solidFill>
                  <a:srgbClr val="7030A0"/>
                </a:solidFill>
                <a:latin typeface="Book Antiqua" panose="02040602050305030304" pitchFamily="18" charset="0"/>
              </a:rPr>
              <a:t> </a:t>
            </a:r>
            <a:r>
              <a:rPr lang="de-DE" sz="1400" b="1" i="1" dirty="0" err="1">
                <a:solidFill>
                  <a:srgbClr val="7030A0"/>
                </a:solidFill>
                <a:latin typeface="Book Antiqua" panose="02040602050305030304" pitchFamily="18" charset="0"/>
              </a:rPr>
              <a:t>humain</a:t>
            </a:r>
            <a:r>
              <a:rPr lang="de-DE" sz="1400" b="1" dirty="0">
                <a:solidFill>
                  <a:srgbClr val="7030A0"/>
                </a:solidFill>
                <a:latin typeface="Book Antiqua" panose="02040602050305030304" pitchFamily="18" charset="0"/>
              </a:rPr>
              <a:t> (</a:t>
            </a:r>
            <a:r>
              <a:rPr lang="de-DE" sz="1400" b="1" i="1" dirty="0">
                <a:solidFill>
                  <a:srgbClr val="7030A0"/>
                </a:solidFill>
                <a:latin typeface="Book Antiqua" panose="02040602050305030304" pitchFamily="18" charset="0"/>
              </a:rPr>
              <a:t>Der Mensch im Kosmos)</a:t>
            </a:r>
            <a:r>
              <a:rPr lang="de-DE" sz="1400" b="1" i="1" dirty="0">
                <a:solidFill>
                  <a:srgbClr val="002060"/>
                </a:solidFill>
                <a:latin typeface="Book Antiqua" panose="02040602050305030304" pitchFamily="18" charset="0"/>
              </a:rPr>
              <a:t> </a:t>
            </a:r>
            <a:r>
              <a:rPr lang="de-DE" sz="1400" b="1" dirty="0">
                <a:solidFill>
                  <a:srgbClr val="002060"/>
                </a:solidFill>
                <a:latin typeface="Book Antiqua" panose="02040602050305030304" pitchFamily="18" charset="0"/>
              </a:rPr>
              <a:t>Paris 1955.</a:t>
            </a:r>
          </a:p>
          <a:p>
            <a:pPr algn="l"/>
            <a:r>
              <a:rPr lang="de-DE" sz="1400" b="1" i="1" dirty="0">
                <a:solidFill>
                  <a:srgbClr val="002060"/>
                </a:solidFill>
                <a:latin typeface="Book Antiqua" panose="02040602050305030304" pitchFamily="18" charset="0"/>
              </a:rPr>
              <a:t>Le Milieu </a:t>
            </a:r>
            <a:r>
              <a:rPr lang="de-DE" sz="1400" b="1" i="1" dirty="0" err="1">
                <a:solidFill>
                  <a:srgbClr val="002060"/>
                </a:solidFill>
                <a:latin typeface="Book Antiqua" panose="02040602050305030304" pitchFamily="18" charset="0"/>
              </a:rPr>
              <a:t>divin</a:t>
            </a:r>
            <a:r>
              <a:rPr lang="de-DE" sz="1400" b="1" dirty="0">
                <a:solidFill>
                  <a:srgbClr val="002060"/>
                </a:solidFill>
                <a:latin typeface="Book Antiqua" panose="02040602050305030304" pitchFamily="18" charset="0"/>
              </a:rPr>
              <a:t> (</a:t>
            </a:r>
            <a:r>
              <a:rPr lang="de-DE" sz="1400" b="1" i="1" dirty="0">
                <a:solidFill>
                  <a:srgbClr val="002060"/>
                </a:solidFill>
                <a:latin typeface="Book Antiqua" panose="02040602050305030304" pitchFamily="18" charset="0"/>
              </a:rPr>
              <a:t>Der Göttliche Bereich</a:t>
            </a:r>
            <a:r>
              <a:rPr lang="de-DE" sz="1400" b="1" dirty="0">
                <a:solidFill>
                  <a:srgbClr val="002060"/>
                </a:solidFill>
                <a:latin typeface="Book Antiqua" panose="02040602050305030304" pitchFamily="18" charset="0"/>
              </a:rPr>
              <a:t>),  1957 Paris posthum</a:t>
            </a:r>
          </a:p>
        </p:txBody>
      </p:sp>
      <p:sp>
        <p:nvSpPr>
          <p:cNvPr id="10" name="Titel 1"/>
          <p:cNvSpPr txBox="1">
            <a:spLocks/>
          </p:cNvSpPr>
          <p:nvPr/>
        </p:nvSpPr>
        <p:spPr>
          <a:xfrm>
            <a:off x="1949468" y="4094820"/>
            <a:ext cx="3342612" cy="946918"/>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a:solidFill>
                  <a:srgbClr val="002060"/>
                </a:solidFill>
                <a:latin typeface="Book Antiqua" panose="02040602050305030304" pitchFamily="18" charset="0"/>
              </a:rPr>
              <a:t>Adolf </a:t>
            </a:r>
            <a:r>
              <a:rPr lang="de-DE" sz="1600" b="1" dirty="0" err="1">
                <a:solidFill>
                  <a:srgbClr val="002060"/>
                </a:solidFill>
                <a:latin typeface="Book Antiqua" panose="02040602050305030304" pitchFamily="18" charset="0"/>
              </a:rPr>
              <a:t>Portmann</a:t>
            </a:r>
            <a:r>
              <a:rPr lang="de-DE" sz="1600" b="1" dirty="0">
                <a:solidFill>
                  <a:srgbClr val="002060"/>
                </a:solidFill>
                <a:latin typeface="Book Antiqua" panose="02040602050305030304" pitchFamily="18" charset="0"/>
              </a:rPr>
              <a:t> (1897 -  1982</a:t>
            </a:r>
            <a:r>
              <a:rPr lang="de-DE" sz="1600" b="1" dirty="0" smtClean="0">
                <a:solidFill>
                  <a:srgbClr val="002060"/>
                </a:solidFill>
                <a:latin typeface="Book Antiqua" panose="02040602050305030304" pitchFamily="18" charset="0"/>
              </a:rPr>
              <a:t>)</a:t>
            </a:r>
          </a:p>
          <a:p>
            <a:pPr algn="l"/>
            <a:r>
              <a:rPr lang="de-DE" sz="1400" b="1" i="1" dirty="0" smtClean="0">
                <a:solidFill>
                  <a:srgbClr val="7030A0"/>
                </a:solidFill>
                <a:latin typeface="Book Antiqua" panose="02040602050305030304" pitchFamily="18" charset="0"/>
              </a:rPr>
              <a:t>Der </a:t>
            </a:r>
            <a:r>
              <a:rPr lang="de-DE" sz="1400" b="1" i="1" dirty="0">
                <a:solidFill>
                  <a:srgbClr val="7030A0"/>
                </a:solidFill>
                <a:latin typeface="Book Antiqua" panose="02040602050305030304" pitchFamily="18" charset="0"/>
              </a:rPr>
              <a:t>Pfeil des Humanen </a:t>
            </a:r>
            <a:r>
              <a:rPr lang="de-DE" sz="1400" b="1" i="1" dirty="0" smtClean="0">
                <a:solidFill>
                  <a:srgbClr val="7030A0"/>
                </a:solidFill>
                <a:latin typeface="Book Antiqua" panose="02040602050305030304" pitchFamily="18" charset="0"/>
              </a:rPr>
              <a:t>(</a:t>
            </a:r>
            <a:r>
              <a:rPr lang="de-DE" sz="1400" b="1" dirty="0" smtClean="0">
                <a:solidFill>
                  <a:srgbClr val="002060"/>
                </a:solidFill>
                <a:latin typeface="Book Antiqua" panose="02040602050305030304" pitchFamily="18" charset="0"/>
              </a:rPr>
              <a:t>1960) </a:t>
            </a:r>
            <a:endParaRPr lang="de-DE" sz="1400" b="1" dirty="0">
              <a:solidFill>
                <a:srgbClr val="002060"/>
              </a:solidFill>
              <a:latin typeface="Book Antiqua" panose="02040602050305030304" pitchFamily="18" charset="0"/>
            </a:endParaRPr>
          </a:p>
          <a:p>
            <a:pPr algn="l"/>
            <a:r>
              <a:rPr lang="de-DE" sz="1400" b="1" i="1" dirty="0">
                <a:solidFill>
                  <a:srgbClr val="002060"/>
                </a:solidFill>
                <a:latin typeface="Book Antiqua" panose="02040602050305030304" pitchFamily="18" charset="0"/>
              </a:rPr>
              <a:t>Aufbruch der Lebensforschung</a:t>
            </a:r>
            <a:r>
              <a:rPr lang="de-DE" sz="1400" b="1" dirty="0">
                <a:solidFill>
                  <a:srgbClr val="002060"/>
                </a:solidFill>
                <a:latin typeface="Book Antiqua" panose="02040602050305030304" pitchFamily="18" charset="0"/>
              </a:rPr>
              <a:t> (1965)</a:t>
            </a:r>
          </a:p>
          <a:p>
            <a:pPr algn="l"/>
            <a:r>
              <a:rPr lang="de-DE" sz="1400" b="1" i="1" dirty="0">
                <a:solidFill>
                  <a:srgbClr val="002060"/>
                </a:solidFill>
                <a:latin typeface="Book Antiqua" panose="02040602050305030304" pitchFamily="18" charset="0"/>
              </a:rPr>
              <a:t>Vom Lebendigen</a:t>
            </a:r>
            <a:r>
              <a:rPr lang="de-DE" sz="1400" b="1" dirty="0">
                <a:solidFill>
                  <a:srgbClr val="002060"/>
                </a:solidFill>
                <a:latin typeface="Book Antiqua" panose="02040602050305030304" pitchFamily="18" charset="0"/>
              </a:rPr>
              <a:t> (1973)</a:t>
            </a:r>
          </a:p>
          <a:p>
            <a:pPr algn="l"/>
            <a:endParaRPr lang="de-DE" sz="1600" b="1" dirty="0">
              <a:latin typeface="Book Antiqua" panose="02040602050305030304" pitchFamily="18" charset="0"/>
            </a:endParaRPr>
          </a:p>
        </p:txBody>
      </p:sp>
      <p:sp>
        <p:nvSpPr>
          <p:cNvPr id="11" name="Titel 1"/>
          <p:cNvSpPr txBox="1">
            <a:spLocks/>
          </p:cNvSpPr>
          <p:nvPr/>
        </p:nvSpPr>
        <p:spPr>
          <a:xfrm>
            <a:off x="2195736" y="5576549"/>
            <a:ext cx="6541209" cy="1092811"/>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smtClean="0">
                <a:solidFill>
                  <a:srgbClr val="002060"/>
                </a:solidFill>
                <a:latin typeface="Book Antiqua" panose="02040602050305030304" pitchFamily="18" charset="0"/>
              </a:rPr>
              <a:t>Friedrich Cramer (</a:t>
            </a:r>
            <a:r>
              <a:rPr lang="de-DE" sz="1600" b="1" dirty="0">
                <a:solidFill>
                  <a:srgbClr val="002060"/>
                </a:solidFill>
                <a:latin typeface="Book Antiqua" panose="02040602050305030304" pitchFamily="18" charset="0"/>
              </a:rPr>
              <a:t>1923 - </a:t>
            </a:r>
            <a:r>
              <a:rPr lang="de-DE" sz="1600" b="1" dirty="0" smtClean="0">
                <a:solidFill>
                  <a:srgbClr val="002060"/>
                </a:solidFill>
                <a:latin typeface="Book Antiqua" panose="02040602050305030304" pitchFamily="18" charset="0"/>
              </a:rPr>
              <a:t>2003)</a:t>
            </a:r>
          </a:p>
          <a:p>
            <a:pPr algn="l"/>
            <a:r>
              <a:rPr lang="de-DE" sz="1400" b="1" i="1" dirty="0">
                <a:solidFill>
                  <a:srgbClr val="002060"/>
                </a:solidFill>
                <a:latin typeface="Book Antiqua" panose="02040602050305030304" pitchFamily="18" charset="0"/>
              </a:rPr>
              <a:t>Chaos und Ordnung. Die komplexe Struktur des Lebendigen (</a:t>
            </a:r>
            <a:r>
              <a:rPr lang="de-DE" sz="1400" b="1" dirty="0">
                <a:solidFill>
                  <a:srgbClr val="002060"/>
                </a:solidFill>
                <a:latin typeface="Book Antiqua" panose="02040602050305030304" pitchFamily="18" charset="0"/>
              </a:rPr>
              <a:t>1988). </a:t>
            </a:r>
          </a:p>
          <a:p>
            <a:pPr algn="l"/>
            <a:r>
              <a:rPr lang="de-DE" sz="1400" b="1" i="1" dirty="0">
                <a:solidFill>
                  <a:srgbClr val="7030A0"/>
                </a:solidFill>
                <a:latin typeface="Book Antiqua" panose="02040602050305030304" pitchFamily="18" charset="0"/>
              </a:rPr>
              <a:t>Der </a:t>
            </a:r>
            <a:r>
              <a:rPr lang="de-DE" sz="1400" b="1" i="1" dirty="0" err="1">
                <a:solidFill>
                  <a:srgbClr val="7030A0"/>
                </a:solidFill>
                <a:latin typeface="Book Antiqua" panose="02040602050305030304" pitchFamily="18" charset="0"/>
              </a:rPr>
              <a:t>Zeitbaum</a:t>
            </a:r>
            <a:r>
              <a:rPr lang="de-DE" sz="1400" b="1" i="1" dirty="0">
                <a:solidFill>
                  <a:srgbClr val="7030A0"/>
                </a:solidFill>
                <a:latin typeface="Book Antiqua" panose="02040602050305030304" pitchFamily="18" charset="0"/>
              </a:rPr>
              <a:t>. </a:t>
            </a:r>
            <a:r>
              <a:rPr lang="de-DE" sz="1400" b="1" i="1" dirty="0">
                <a:solidFill>
                  <a:srgbClr val="002060"/>
                </a:solidFill>
                <a:latin typeface="Book Antiqua" panose="02040602050305030304" pitchFamily="18" charset="0"/>
              </a:rPr>
              <a:t>Grundlegung einer allgemeinen Zeittheorie.</a:t>
            </a:r>
            <a:r>
              <a:rPr lang="de-DE" sz="1400" b="1" dirty="0">
                <a:solidFill>
                  <a:srgbClr val="002060"/>
                </a:solidFill>
                <a:latin typeface="Book Antiqua" panose="02040602050305030304" pitchFamily="18" charset="0"/>
              </a:rPr>
              <a:t> (1993). </a:t>
            </a:r>
          </a:p>
          <a:p>
            <a:pPr algn="l"/>
            <a:r>
              <a:rPr lang="de-DE" sz="1400" b="1" i="1" dirty="0">
                <a:solidFill>
                  <a:srgbClr val="7030A0"/>
                </a:solidFill>
                <a:latin typeface="Book Antiqua" panose="02040602050305030304" pitchFamily="18" charset="0"/>
              </a:rPr>
              <a:t>Symphonie des Lebendigen</a:t>
            </a:r>
            <a:r>
              <a:rPr lang="de-DE" sz="1400" b="1" i="1" dirty="0">
                <a:solidFill>
                  <a:srgbClr val="002060"/>
                </a:solidFill>
                <a:latin typeface="Book Antiqua" panose="02040602050305030304" pitchFamily="18" charset="0"/>
              </a:rPr>
              <a:t>. Versuch einer allgemeinen Resonanztheorie</a:t>
            </a:r>
            <a:r>
              <a:rPr lang="de-DE" sz="1400" b="1" dirty="0">
                <a:solidFill>
                  <a:srgbClr val="002060"/>
                </a:solidFill>
                <a:latin typeface="Book Antiqua" panose="02040602050305030304" pitchFamily="18" charset="0"/>
              </a:rPr>
              <a:t> (1996).</a:t>
            </a:r>
          </a:p>
          <a:p>
            <a:pPr algn="l"/>
            <a:endParaRPr lang="de-DE" sz="1600" b="1" dirty="0">
              <a:latin typeface="Book Antiqua" panose="02040602050305030304" pitchFamily="18" charset="0"/>
            </a:endParaRP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617801"/>
            <a:ext cx="960946" cy="997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348" y="4098583"/>
            <a:ext cx="869384" cy="1159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954" y="1163961"/>
            <a:ext cx="877948" cy="1182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468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2519772" y="188640"/>
            <a:ext cx="41044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a:solidFill>
                  <a:srgbClr val="002060"/>
                </a:solidFill>
                <a:latin typeface="Book Antiqua" panose="02040602050305030304" pitchFamily="18" charset="0"/>
              </a:rPr>
              <a:t>Die offene Zukunft</a:t>
            </a:r>
            <a:endParaRPr lang="de-DE" sz="2200" dirty="0">
              <a:solidFill>
                <a:srgbClr val="002060"/>
              </a:solidFill>
              <a:latin typeface="Book Antiqua" panose="02040602050305030304" pitchFamily="18" charset="0"/>
            </a:endParaRPr>
          </a:p>
        </p:txBody>
      </p:sp>
      <p:sp>
        <p:nvSpPr>
          <p:cNvPr id="14" name="Titel 1"/>
          <p:cNvSpPr txBox="1">
            <a:spLocks/>
          </p:cNvSpPr>
          <p:nvPr/>
        </p:nvSpPr>
        <p:spPr>
          <a:xfrm>
            <a:off x="792672" y="980728"/>
            <a:ext cx="7200800" cy="1008903"/>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dirty="0" smtClean="0">
                <a:solidFill>
                  <a:srgbClr val="002060"/>
                </a:solidFill>
                <a:latin typeface="Book Antiqua" panose="02040602050305030304" pitchFamily="18" charset="0"/>
              </a:rPr>
              <a:t>Alle Erscheinungen und Vorgänge des Lebens sind irreversibel, </a:t>
            </a:r>
          </a:p>
          <a:p>
            <a:pPr algn="l"/>
            <a:r>
              <a:rPr lang="de-DE" sz="1600" b="1" dirty="0" smtClean="0">
                <a:solidFill>
                  <a:srgbClr val="002060"/>
                </a:solidFill>
                <a:latin typeface="Book Antiqua" panose="02040602050305030304" pitchFamily="18" charset="0"/>
              </a:rPr>
              <a:t>d.h. nicht umkehrbar.</a:t>
            </a:r>
          </a:p>
          <a:p>
            <a:pPr algn="l"/>
            <a:r>
              <a:rPr lang="de-DE" sz="800" b="1" dirty="0">
                <a:solidFill>
                  <a:srgbClr val="002060"/>
                </a:solidFill>
                <a:latin typeface="Book Antiqua" panose="02040602050305030304" pitchFamily="18" charset="0"/>
              </a:rPr>
              <a:t> </a:t>
            </a:r>
            <a:r>
              <a:rPr lang="de-DE" sz="800" b="1" dirty="0" smtClean="0">
                <a:solidFill>
                  <a:srgbClr val="002060"/>
                </a:solidFill>
                <a:latin typeface="Book Antiqua" panose="02040602050305030304" pitchFamily="18" charset="0"/>
              </a:rPr>
              <a:t>  </a:t>
            </a:r>
          </a:p>
          <a:p>
            <a:pPr algn="l"/>
            <a:r>
              <a:rPr lang="de-DE" sz="1600" b="1" dirty="0" smtClean="0">
                <a:solidFill>
                  <a:srgbClr val="002060"/>
                </a:solidFill>
                <a:latin typeface="Book Antiqua" panose="02040602050305030304" pitchFamily="18" charset="0"/>
              </a:rPr>
              <a:t>Sie haben </a:t>
            </a:r>
            <a:r>
              <a:rPr lang="de-DE" sz="1600" b="1" u="sng" dirty="0" smtClean="0">
                <a:solidFill>
                  <a:srgbClr val="002060"/>
                </a:solidFill>
                <a:latin typeface="Book Antiqua" panose="02040602050305030304" pitchFamily="18" charset="0"/>
              </a:rPr>
              <a:t>alle </a:t>
            </a:r>
            <a:r>
              <a:rPr lang="de-DE" sz="1600" b="1" dirty="0" smtClean="0">
                <a:solidFill>
                  <a:srgbClr val="002060"/>
                </a:solidFill>
                <a:latin typeface="Book Antiqua" panose="02040602050305030304" pitchFamily="18" charset="0"/>
              </a:rPr>
              <a:t>die Form eines sich in der Zeit verästelnden Baumes.</a:t>
            </a:r>
          </a:p>
          <a:p>
            <a:pPr algn="l"/>
            <a:endParaRPr lang="de-DE" sz="800" b="1" i="1" dirty="0">
              <a:solidFill>
                <a:srgbClr val="002060"/>
              </a:solidFill>
              <a:latin typeface="Book Antiqua" panose="02040602050305030304" pitchFamily="18" charset="0"/>
            </a:endParaRPr>
          </a:p>
          <a:p>
            <a:pPr algn="l"/>
            <a:endParaRPr lang="de-DE" sz="1600" b="1" i="1" dirty="0">
              <a:solidFill>
                <a:srgbClr val="002060"/>
              </a:solidFill>
              <a:latin typeface="Book Antiqua" panose="02040602050305030304" pitchFamily="18" charset="0"/>
            </a:endParaRPr>
          </a:p>
        </p:txBody>
      </p:sp>
      <p:sp>
        <p:nvSpPr>
          <p:cNvPr id="15" name="Titel 1"/>
          <p:cNvSpPr txBox="1">
            <a:spLocks/>
          </p:cNvSpPr>
          <p:nvPr/>
        </p:nvSpPr>
        <p:spPr>
          <a:xfrm>
            <a:off x="1835696" y="5517232"/>
            <a:ext cx="5432667" cy="39825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1600" b="1" u="sng" dirty="0">
                <a:solidFill>
                  <a:srgbClr val="002060"/>
                </a:solidFill>
                <a:latin typeface="Book Antiqua" panose="02040602050305030304" pitchFamily="18" charset="0"/>
              </a:rPr>
              <a:t>Alles Lebendige erzeugt Ordnung, wo vorher keine </a:t>
            </a:r>
            <a:r>
              <a:rPr lang="de-DE" sz="1600" b="1" u="sng" dirty="0" smtClean="0">
                <a:solidFill>
                  <a:srgbClr val="002060"/>
                </a:solidFill>
                <a:latin typeface="Book Antiqua" panose="02040602050305030304" pitchFamily="18" charset="0"/>
              </a:rPr>
              <a:t>war.</a:t>
            </a:r>
          </a:p>
        </p:txBody>
      </p:sp>
      <p:sp>
        <p:nvSpPr>
          <p:cNvPr id="16" name="Titel 1"/>
          <p:cNvSpPr txBox="1">
            <a:spLocks/>
          </p:cNvSpPr>
          <p:nvPr/>
        </p:nvSpPr>
        <p:spPr>
          <a:xfrm>
            <a:off x="755576" y="5936573"/>
            <a:ext cx="6800819" cy="648072"/>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b="1" dirty="0" smtClean="0">
                <a:solidFill>
                  <a:srgbClr val="002060"/>
                </a:solidFill>
                <a:latin typeface="Book Antiqua" panose="02040602050305030304" pitchFamily="18" charset="0"/>
              </a:rPr>
              <a:t>Mit jeder neuen Erscheinung erfolgt ein </a:t>
            </a:r>
            <a:r>
              <a:rPr lang="de-DE" sz="1600" b="1" dirty="0">
                <a:solidFill>
                  <a:srgbClr val="002060"/>
                </a:solidFill>
                <a:latin typeface="Book Antiqua" panose="02040602050305030304" pitchFamily="18" charset="0"/>
              </a:rPr>
              <a:t>Schritt in Richtung von </a:t>
            </a:r>
            <a:endParaRPr lang="de-DE" sz="1600" b="1" dirty="0" smtClean="0">
              <a:solidFill>
                <a:srgbClr val="002060"/>
              </a:solidFill>
              <a:latin typeface="Book Antiqua" panose="02040602050305030304" pitchFamily="18" charset="0"/>
            </a:endParaRPr>
          </a:p>
          <a:p>
            <a:r>
              <a:rPr lang="de-DE" sz="1600" b="1" dirty="0" smtClean="0">
                <a:solidFill>
                  <a:srgbClr val="002060"/>
                </a:solidFill>
                <a:latin typeface="Book Antiqua" panose="02040602050305030304" pitchFamily="18" charset="0"/>
              </a:rPr>
              <a:t>mehr </a:t>
            </a:r>
            <a:r>
              <a:rPr lang="de-DE" sz="1600" b="1" dirty="0">
                <a:solidFill>
                  <a:srgbClr val="002060"/>
                </a:solidFill>
                <a:latin typeface="Book Antiqua" panose="02040602050305030304" pitchFamily="18" charset="0"/>
              </a:rPr>
              <a:t>Sensibilität, mehr Innerlichkeit und mehr </a:t>
            </a:r>
            <a:r>
              <a:rPr lang="de-DE" sz="1600" b="1" u="sng" dirty="0" smtClean="0">
                <a:solidFill>
                  <a:srgbClr val="002060"/>
                </a:solidFill>
                <a:latin typeface="Book Antiqua" panose="02040602050305030304" pitchFamily="18" charset="0"/>
              </a:rPr>
              <a:t>Bewusstsein.</a:t>
            </a:r>
            <a:endParaRPr lang="de-DE" sz="1600" b="1" u="sng" dirty="0">
              <a:solidFill>
                <a:srgbClr val="002060"/>
              </a:solidFill>
              <a:latin typeface="Book Antiqua" panose="02040602050305030304" pitchFamily="18" charset="0"/>
            </a:endParaRPr>
          </a:p>
        </p:txBody>
      </p:sp>
      <p:sp>
        <p:nvSpPr>
          <p:cNvPr id="19" name="Titel 1"/>
          <p:cNvSpPr txBox="1">
            <a:spLocks/>
          </p:cNvSpPr>
          <p:nvPr/>
        </p:nvSpPr>
        <p:spPr>
          <a:xfrm>
            <a:off x="2195736" y="5084712"/>
            <a:ext cx="4786373" cy="432520"/>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600" b="1" dirty="0" smtClean="0">
                <a:solidFill>
                  <a:srgbClr val="002060"/>
                </a:solidFill>
                <a:latin typeface="Book Antiqua" panose="02040602050305030304" pitchFamily="18" charset="0"/>
              </a:rPr>
              <a:t>Zeitbäume </a:t>
            </a:r>
            <a:r>
              <a:rPr lang="de-DE" sz="1600" b="1" dirty="0">
                <a:solidFill>
                  <a:srgbClr val="002060"/>
                </a:solidFill>
                <a:latin typeface="Book Antiqua" panose="02040602050305030304" pitchFamily="18" charset="0"/>
              </a:rPr>
              <a:t>aller Art sind </a:t>
            </a:r>
            <a:r>
              <a:rPr lang="de-DE" sz="1600" b="1" u="sng" dirty="0">
                <a:solidFill>
                  <a:srgbClr val="002060"/>
                </a:solidFill>
                <a:latin typeface="Book Antiqua" panose="02040602050305030304" pitchFamily="18" charset="0"/>
              </a:rPr>
              <a:t>nicht prognosefähig! </a:t>
            </a:r>
          </a:p>
          <a:p>
            <a:endParaRPr lang="de-DE" sz="1600" b="1" dirty="0">
              <a:solidFill>
                <a:srgbClr val="002060"/>
              </a:solidFill>
              <a:latin typeface="Book Antiqua" panose="0204060205030503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913" y="2088819"/>
            <a:ext cx="2760384" cy="2492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305811"/>
            <a:ext cx="1753636" cy="2059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itel 1"/>
          <p:cNvSpPr txBox="1">
            <a:spLocks/>
          </p:cNvSpPr>
          <p:nvPr/>
        </p:nvSpPr>
        <p:spPr>
          <a:xfrm>
            <a:off x="1835697" y="4581128"/>
            <a:ext cx="2088232" cy="301103"/>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400" b="1" dirty="0" smtClean="0">
                <a:solidFill>
                  <a:srgbClr val="002060"/>
                </a:solidFill>
                <a:latin typeface="Book Antiqua" panose="02040602050305030304" pitchFamily="18" charset="0"/>
              </a:rPr>
              <a:t>Kosmischer </a:t>
            </a:r>
            <a:r>
              <a:rPr lang="de-DE" sz="1400" b="1" dirty="0" err="1" smtClean="0">
                <a:solidFill>
                  <a:srgbClr val="002060"/>
                </a:solidFill>
                <a:latin typeface="Book Antiqua" panose="02040602050305030304" pitchFamily="18" charset="0"/>
              </a:rPr>
              <a:t>Zeitbaum</a:t>
            </a:r>
            <a:endParaRPr lang="de-DE" sz="1400" b="1" dirty="0">
              <a:solidFill>
                <a:srgbClr val="002060"/>
              </a:solidFill>
              <a:latin typeface="Book Antiqua" panose="02040602050305030304" pitchFamily="18" charset="0"/>
            </a:endParaRPr>
          </a:p>
        </p:txBody>
      </p:sp>
      <p:sp>
        <p:nvSpPr>
          <p:cNvPr id="22" name="Titel 1"/>
          <p:cNvSpPr txBox="1">
            <a:spLocks/>
          </p:cNvSpPr>
          <p:nvPr/>
        </p:nvSpPr>
        <p:spPr>
          <a:xfrm>
            <a:off x="4980766" y="4582976"/>
            <a:ext cx="2088232" cy="301103"/>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1400" b="1" dirty="0" err="1" smtClean="0">
                <a:solidFill>
                  <a:srgbClr val="002060"/>
                </a:solidFill>
                <a:latin typeface="Book Antiqua" panose="02040602050305030304" pitchFamily="18" charset="0"/>
              </a:rPr>
              <a:t>Cytochrom</a:t>
            </a:r>
            <a:r>
              <a:rPr lang="de-DE" sz="1400" b="1" dirty="0" smtClean="0">
                <a:solidFill>
                  <a:srgbClr val="002060"/>
                </a:solidFill>
                <a:latin typeface="Book Antiqua" panose="02040602050305030304" pitchFamily="18" charset="0"/>
              </a:rPr>
              <a:t> </a:t>
            </a:r>
            <a:r>
              <a:rPr lang="de-DE" sz="1400" b="1" dirty="0" err="1" smtClean="0">
                <a:solidFill>
                  <a:srgbClr val="002060"/>
                </a:solidFill>
                <a:latin typeface="Book Antiqua" panose="02040602050305030304" pitchFamily="18" charset="0"/>
              </a:rPr>
              <a:t>Zeitbaum</a:t>
            </a:r>
            <a:endParaRPr lang="de-DE" sz="1400" b="1"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896051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1740411" y="188640"/>
            <a:ext cx="5711909"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Rückblick - Ausblick</a:t>
            </a:r>
            <a:endParaRPr lang="de-DE" sz="2400" b="1" cap="none" spc="0" dirty="0" smtClean="0">
              <a:ln w="50800"/>
              <a:solidFill>
                <a:srgbClr val="002060"/>
              </a:solidFill>
              <a:effectLst/>
              <a:latin typeface="Book Antiqua" panose="02040602050305030304" pitchFamily="18" charset="0"/>
            </a:endParaRPr>
          </a:p>
        </p:txBody>
      </p:sp>
      <p:sp>
        <p:nvSpPr>
          <p:cNvPr id="5" name="Textfeld 4"/>
          <p:cNvSpPr txBox="1"/>
          <p:nvPr/>
        </p:nvSpPr>
        <p:spPr>
          <a:xfrm>
            <a:off x="2725247" y="6597352"/>
            <a:ext cx="184731" cy="369332"/>
          </a:xfrm>
          <a:prstGeom prst="rect">
            <a:avLst/>
          </a:prstGeom>
          <a:noFill/>
        </p:spPr>
        <p:txBody>
          <a:bodyPr wrap="none" rtlCol="0">
            <a:spAutoFit/>
          </a:bodyPr>
          <a:lstStyle/>
          <a:p>
            <a:endParaRPr lang="de-DE" dirty="0">
              <a:solidFill>
                <a:srgbClr val="002060"/>
              </a:solidFill>
            </a:endParaRPr>
          </a:p>
        </p:txBody>
      </p:sp>
      <p:sp>
        <p:nvSpPr>
          <p:cNvPr id="31" name="Textfeld 30"/>
          <p:cNvSpPr txBox="1"/>
          <p:nvPr/>
        </p:nvSpPr>
        <p:spPr>
          <a:xfrm>
            <a:off x="946145" y="2708920"/>
            <a:ext cx="1249591" cy="492443"/>
          </a:xfrm>
          <a:prstGeom prst="rect">
            <a:avLst/>
          </a:prstGeom>
          <a:noFill/>
        </p:spPr>
        <p:txBody>
          <a:bodyPr wrap="square" rtlCol="0">
            <a:spAutoFit/>
          </a:bodyPr>
          <a:lstStyle/>
          <a:p>
            <a:pPr algn="ctr"/>
            <a:r>
              <a:rPr lang="de-DE" sz="1400" b="1" dirty="0" smtClean="0">
                <a:solidFill>
                  <a:srgbClr val="006600"/>
                </a:solidFill>
                <a:latin typeface="Book Antiqua" panose="02040602050305030304" pitchFamily="18" charset="0"/>
              </a:rPr>
              <a:t>Heraklit</a:t>
            </a:r>
          </a:p>
          <a:p>
            <a:pPr algn="ctr"/>
            <a:r>
              <a:rPr lang="de-DE" sz="1200" dirty="0" smtClean="0">
                <a:solidFill>
                  <a:srgbClr val="006600"/>
                </a:solidFill>
                <a:latin typeface="Book Antiqua" panose="02040602050305030304" pitchFamily="18" charset="0"/>
                <a:cs typeface="Arial" panose="020B0604020202020204" pitchFamily="34" charset="0"/>
              </a:rPr>
              <a:t>~</a:t>
            </a:r>
            <a:r>
              <a:rPr lang="pt-BR" sz="1200" dirty="0" smtClean="0">
                <a:solidFill>
                  <a:srgbClr val="006600"/>
                </a:solidFill>
                <a:latin typeface="Book Antiqua" panose="02040602050305030304" pitchFamily="18" charset="0"/>
              </a:rPr>
              <a:t> 520 </a:t>
            </a:r>
            <a:r>
              <a:rPr lang="de-DE" sz="1200" dirty="0" smtClean="0">
                <a:solidFill>
                  <a:srgbClr val="006600"/>
                </a:solidFill>
                <a:latin typeface="Book Antiqua" panose="02040602050305030304" pitchFamily="18" charset="0"/>
                <a:cs typeface="Arial" panose="020B0604020202020204" pitchFamily="34" charset="0"/>
              </a:rPr>
              <a:t>– </a:t>
            </a:r>
            <a:r>
              <a:rPr lang="pt-BR" sz="1200" dirty="0" smtClean="0">
                <a:solidFill>
                  <a:srgbClr val="006600"/>
                </a:solidFill>
                <a:latin typeface="Book Antiqua" panose="02040602050305030304" pitchFamily="18" charset="0"/>
              </a:rPr>
              <a:t>460 a.C.</a:t>
            </a:r>
            <a:r>
              <a:rPr lang="de-DE" sz="1200" b="1" dirty="0" smtClean="0">
                <a:solidFill>
                  <a:srgbClr val="006600"/>
                </a:solidFill>
                <a:latin typeface="Book Antiqua" panose="02040602050305030304" pitchFamily="18" charset="0"/>
              </a:rPr>
              <a:t> </a:t>
            </a:r>
          </a:p>
        </p:txBody>
      </p:sp>
      <p:sp>
        <p:nvSpPr>
          <p:cNvPr id="23" name="Textfeld 22"/>
          <p:cNvSpPr txBox="1"/>
          <p:nvPr/>
        </p:nvSpPr>
        <p:spPr>
          <a:xfrm>
            <a:off x="1475656" y="1836113"/>
            <a:ext cx="1831262" cy="584775"/>
          </a:xfrm>
          <a:prstGeom prst="rect">
            <a:avLst/>
          </a:prstGeom>
          <a:noFill/>
        </p:spPr>
        <p:txBody>
          <a:bodyPr wrap="square" rtlCol="0">
            <a:spAutoFit/>
          </a:bodyPr>
          <a:lstStyle/>
          <a:p>
            <a:pPr algn="ctr"/>
            <a:r>
              <a:rPr lang="el-GR" sz="1600" b="1" dirty="0">
                <a:solidFill>
                  <a:srgbClr val="006600"/>
                </a:solidFill>
                <a:latin typeface="Book Antiqua" panose="02040602050305030304" pitchFamily="18" charset="0"/>
              </a:rPr>
              <a:t>πάντα ῥεῖ </a:t>
            </a:r>
            <a:endParaRPr lang="de-DE" sz="1600" b="1" dirty="0" smtClean="0">
              <a:solidFill>
                <a:srgbClr val="006600"/>
              </a:solidFill>
              <a:latin typeface="Book Antiqua" panose="02040602050305030304" pitchFamily="18" charset="0"/>
            </a:endParaRPr>
          </a:p>
          <a:p>
            <a:pPr algn="ctr"/>
            <a:r>
              <a:rPr lang="el-GR" sz="1600" b="1" dirty="0" smtClean="0">
                <a:solidFill>
                  <a:srgbClr val="006600"/>
                </a:solidFill>
                <a:latin typeface="Book Antiqua" panose="02040602050305030304" pitchFamily="18" charset="0"/>
              </a:rPr>
              <a:t>„</a:t>
            </a:r>
            <a:r>
              <a:rPr lang="de-DE" sz="1600" b="1" dirty="0">
                <a:solidFill>
                  <a:srgbClr val="006600"/>
                </a:solidFill>
                <a:latin typeface="Book Antiqua" panose="02040602050305030304" pitchFamily="18" charset="0"/>
              </a:rPr>
              <a:t>alles fließt“</a:t>
            </a:r>
            <a:endParaRPr lang="de-DE" sz="1600" b="1" dirty="0" smtClean="0">
              <a:solidFill>
                <a:srgbClr val="006600"/>
              </a:solidFill>
              <a:latin typeface="Book Antiqua" panose="0204060205030503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433" y="2419147"/>
            <a:ext cx="760374" cy="1009853"/>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227" y="2469668"/>
            <a:ext cx="893061" cy="1031340"/>
          </a:xfrm>
          <a:prstGeom prst="rect">
            <a:avLst/>
          </a:prstGeom>
        </p:spPr>
      </p:pic>
      <p:sp>
        <p:nvSpPr>
          <p:cNvPr id="24" name="Textfeld 23"/>
          <p:cNvSpPr txBox="1"/>
          <p:nvPr/>
        </p:nvSpPr>
        <p:spPr>
          <a:xfrm>
            <a:off x="6948264" y="2720533"/>
            <a:ext cx="1605618" cy="492443"/>
          </a:xfrm>
          <a:prstGeom prst="rect">
            <a:avLst/>
          </a:prstGeom>
          <a:noFill/>
        </p:spPr>
        <p:txBody>
          <a:bodyPr wrap="square" rtlCol="0">
            <a:spAutoFit/>
          </a:bodyPr>
          <a:lstStyle/>
          <a:p>
            <a:pPr algn="ctr"/>
            <a:r>
              <a:rPr lang="de-DE" sz="1400" b="1" dirty="0" err="1" smtClean="0">
                <a:solidFill>
                  <a:srgbClr val="7030A0"/>
                </a:solidFill>
                <a:latin typeface="Book Antiqua" panose="02040602050305030304" pitchFamily="18" charset="0"/>
              </a:rPr>
              <a:t>Demokrit</a:t>
            </a:r>
            <a:r>
              <a:rPr lang="de-DE" sz="1400" b="1" i="1" dirty="0" smtClean="0">
                <a:solidFill>
                  <a:srgbClr val="7030A0"/>
                </a:solidFill>
                <a:latin typeface="Book Antiqua" panose="02040602050305030304" pitchFamily="18" charset="0"/>
              </a:rPr>
              <a:t> </a:t>
            </a:r>
          </a:p>
          <a:p>
            <a:pPr algn="ctr"/>
            <a:r>
              <a:rPr lang="de-DE" sz="1200" i="1" dirty="0">
                <a:solidFill>
                  <a:srgbClr val="7030A0"/>
                </a:solidFill>
                <a:latin typeface="Book Antiqua" panose="02040602050305030304" pitchFamily="18" charset="0"/>
              </a:rPr>
              <a:t>~</a:t>
            </a:r>
            <a:r>
              <a:rPr lang="de-DE" sz="1200" i="1" dirty="0" smtClean="0">
                <a:solidFill>
                  <a:srgbClr val="7030A0"/>
                </a:solidFill>
                <a:latin typeface="Book Antiqua" panose="02040602050305030304" pitchFamily="18" charset="0"/>
              </a:rPr>
              <a:t>460 –  372 </a:t>
            </a:r>
            <a:r>
              <a:rPr lang="pt-BR" sz="1200" dirty="0">
                <a:solidFill>
                  <a:srgbClr val="7030A0"/>
                </a:solidFill>
                <a:latin typeface="Book Antiqua" panose="02040602050305030304" pitchFamily="18" charset="0"/>
              </a:rPr>
              <a:t>a.C.</a:t>
            </a:r>
            <a:endParaRPr lang="de-DE" sz="1200" i="1" dirty="0">
              <a:solidFill>
                <a:srgbClr val="7030A0"/>
              </a:solidFill>
              <a:latin typeface="Book Antiqua" panose="02040602050305030304" pitchFamily="18" charset="0"/>
            </a:endParaRPr>
          </a:p>
        </p:txBody>
      </p:sp>
      <p:sp>
        <p:nvSpPr>
          <p:cNvPr id="27" name="Textfeld 26"/>
          <p:cNvSpPr txBox="1"/>
          <p:nvPr/>
        </p:nvSpPr>
        <p:spPr>
          <a:xfrm>
            <a:off x="3680734" y="1356737"/>
            <a:ext cx="1831262" cy="400110"/>
          </a:xfrm>
          <a:prstGeom prst="rect">
            <a:avLst/>
          </a:prstGeom>
          <a:noFill/>
        </p:spPr>
        <p:txBody>
          <a:bodyPr wrap="square" rtlCol="0">
            <a:spAutoFit/>
          </a:bodyPr>
          <a:lstStyle/>
          <a:p>
            <a:pPr algn="ctr"/>
            <a:r>
              <a:rPr lang="de-DE" sz="2000" b="1" dirty="0" smtClean="0">
                <a:solidFill>
                  <a:srgbClr val="002060"/>
                </a:solidFill>
                <a:latin typeface="Book Antiqua" panose="02040602050305030304" pitchFamily="18" charset="0"/>
              </a:rPr>
              <a:t>damals</a:t>
            </a:r>
          </a:p>
        </p:txBody>
      </p:sp>
      <p:sp>
        <p:nvSpPr>
          <p:cNvPr id="28" name="Textfeld 27"/>
          <p:cNvSpPr txBox="1"/>
          <p:nvPr/>
        </p:nvSpPr>
        <p:spPr>
          <a:xfrm>
            <a:off x="4004447" y="3532946"/>
            <a:ext cx="1135101" cy="400110"/>
          </a:xfrm>
          <a:prstGeom prst="rect">
            <a:avLst/>
          </a:prstGeom>
          <a:noFill/>
        </p:spPr>
        <p:txBody>
          <a:bodyPr wrap="square" rtlCol="0">
            <a:spAutoFit/>
          </a:bodyPr>
          <a:lstStyle/>
          <a:p>
            <a:pPr algn="ctr"/>
            <a:r>
              <a:rPr lang="de-DE" sz="2000" b="1" dirty="0" smtClean="0">
                <a:solidFill>
                  <a:srgbClr val="0070C0"/>
                </a:solidFill>
                <a:latin typeface="Book Antiqua" panose="02040602050305030304" pitchFamily="18" charset="0"/>
              </a:rPr>
              <a:t>heute</a:t>
            </a:r>
          </a:p>
        </p:txBody>
      </p:sp>
      <p:sp>
        <p:nvSpPr>
          <p:cNvPr id="29" name="Textfeld 28"/>
          <p:cNvSpPr txBox="1"/>
          <p:nvPr/>
        </p:nvSpPr>
        <p:spPr>
          <a:xfrm>
            <a:off x="5508104" y="1836113"/>
            <a:ext cx="2376264" cy="584775"/>
          </a:xfrm>
          <a:prstGeom prst="rect">
            <a:avLst/>
          </a:prstGeom>
          <a:noFill/>
        </p:spPr>
        <p:txBody>
          <a:bodyPr wrap="square" rtlCol="0">
            <a:spAutoFit/>
          </a:bodyPr>
          <a:lstStyle/>
          <a:p>
            <a:pPr algn="ctr"/>
            <a:r>
              <a:rPr lang="el-GR" sz="1600" b="1" dirty="0">
                <a:solidFill>
                  <a:srgbClr val="7030A0"/>
                </a:solidFill>
                <a:latin typeface="Book Antiqua" panose="02040602050305030304" pitchFamily="18" charset="0"/>
              </a:rPr>
              <a:t>ἄτομος </a:t>
            </a:r>
            <a:endParaRPr lang="de-DE" sz="1600" b="1" dirty="0" smtClean="0">
              <a:solidFill>
                <a:srgbClr val="7030A0"/>
              </a:solidFill>
              <a:latin typeface="Book Antiqua" panose="02040602050305030304" pitchFamily="18" charset="0"/>
            </a:endParaRPr>
          </a:p>
          <a:p>
            <a:pPr algn="ctr"/>
            <a:r>
              <a:rPr lang="de-DE" sz="1600" b="1" i="1" dirty="0" err="1" smtClean="0">
                <a:solidFill>
                  <a:srgbClr val="7030A0"/>
                </a:solidFill>
                <a:latin typeface="Book Antiqua" panose="02040602050305030304" pitchFamily="18" charset="0"/>
              </a:rPr>
              <a:t>Átomos</a:t>
            </a:r>
            <a:r>
              <a:rPr lang="de-DE" sz="1600" b="1" dirty="0" smtClean="0">
                <a:solidFill>
                  <a:srgbClr val="7030A0"/>
                </a:solidFill>
                <a:latin typeface="Book Antiqua" panose="02040602050305030304" pitchFamily="18" charset="0"/>
              </a:rPr>
              <a:t> - „unteilbar“</a:t>
            </a:r>
          </a:p>
        </p:txBody>
      </p:sp>
      <p:sp>
        <p:nvSpPr>
          <p:cNvPr id="30" name="Textfeld 29"/>
          <p:cNvSpPr txBox="1"/>
          <p:nvPr/>
        </p:nvSpPr>
        <p:spPr>
          <a:xfrm>
            <a:off x="1406645" y="812611"/>
            <a:ext cx="2229251" cy="400110"/>
          </a:xfrm>
          <a:prstGeom prst="rect">
            <a:avLst/>
          </a:prstGeom>
          <a:noFill/>
        </p:spPr>
        <p:txBody>
          <a:bodyPr wrap="square" rtlCol="0">
            <a:spAutoFit/>
          </a:bodyPr>
          <a:lstStyle/>
          <a:p>
            <a:pPr algn="ctr"/>
            <a:r>
              <a:rPr lang="de-DE" sz="2000" b="1" i="1" dirty="0" smtClean="0">
                <a:solidFill>
                  <a:srgbClr val="006600"/>
                </a:solidFill>
                <a:latin typeface="Book Antiqua" panose="02040602050305030304" pitchFamily="18" charset="0"/>
              </a:rPr>
              <a:t>Offen </a:t>
            </a:r>
            <a:r>
              <a:rPr lang="de-DE" sz="2000" b="1" i="1" dirty="0" smtClean="0">
                <a:solidFill>
                  <a:srgbClr val="006600"/>
                </a:solidFill>
                <a:latin typeface="Book Antiqua" panose="02040602050305030304" pitchFamily="18" charset="0"/>
                <a:sym typeface="Symbol"/>
              </a:rPr>
              <a:t></a:t>
            </a:r>
            <a:r>
              <a:rPr lang="de-DE" sz="2000" b="1" i="1" dirty="0" smtClean="0">
                <a:solidFill>
                  <a:srgbClr val="006600"/>
                </a:solidFill>
                <a:latin typeface="Book Antiqua" panose="02040602050305030304" pitchFamily="18" charset="0"/>
              </a:rPr>
              <a:t> Werden</a:t>
            </a:r>
          </a:p>
        </p:txBody>
      </p:sp>
      <p:sp>
        <p:nvSpPr>
          <p:cNvPr id="14" name="Textfeld 13"/>
          <p:cNvSpPr txBox="1"/>
          <p:nvPr/>
        </p:nvSpPr>
        <p:spPr>
          <a:xfrm>
            <a:off x="5585612" y="831817"/>
            <a:ext cx="2309477" cy="400110"/>
          </a:xfrm>
          <a:prstGeom prst="rect">
            <a:avLst/>
          </a:prstGeom>
          <a:noFill/>
        </p:spPr>
        <p:txBody>
          <a:bodyPr wrap="square" rtlCol="0">
            <a:spAutoFit/>
          </a:bodyPr>
          <a:lstStyle/>
          <a:p>
            <a:pPr algn="ctr"/>
            <a:r>
              <a:rPr lang="de-DE" sz="2000" b="1" i="1" dirty="0" smtClean="0">
                <a:solidFill>
                  <a:srgbClr val="7030A0"/>
                </a:solidFill>
                <a:latin typeface="Book Antiqua" panose="02040602050305030304" pitchFamily="18" charset="0"/>
              </a:rPr>
              <a:t>Ewige Gesetze</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456" y="4437112"/>
            <a:ext cx="1024506" cy="1133674"/>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739" y="5052498"/>
            <a:ext cx="767643" cy="968790"/>
          </a:xfrm>
          <a:prstGeom prst="rect">
            <a:avLst/>
          </a:prstGeom>
        </p:spPr>
      </p:pic>
      <p:sp>
        <p:nvSpPr>
          <p:cNvPr id="18" name="Textfeld 17"/>
          <p:cNvSpPr txBox="1"/>
          <p:nvPr/>
        </p:nvSpPr>
        <p:spPr>
          <a:xfrm>
            <a:off x="251520" y="5334841"/>
            <a:ext cx="1249591" cy="492443"/>
          </a:xfrm>
          <a:prstGeom prst="rect">
            <a:avLst/>
          </a:prstGeom>
          <a:noFill/>
        </p:spPr>
        <p:txBody>
          <a:bodyPr wrap="square" rtlCol="0">
            <a:spAutoFit/>
          </a:bodyPr>
          <a:lstStyle/>
          <a:p>
            <a:pPr algn="ctr"/>
            <a:r>
              <a:rPr lang="de-DE" sz="1400" b="1" dirty="0" err="1" smtClean="0">
                <a:solidFill>
                  <a:srgbClr val="006600"/>
                </a:solidFill>
                <a:latin typeface="Book Antiqua" panose="02040602050305030304" pitchFamily="18" charset="0"/>
              </a:rPr>
              <a:t>Ch</a:t>
            </a:r>
            <a:r>
              <a:rPr lang="de-DE" sz="1400" b="1" dirty="0" smtClean="0">
                <a:solidFill>
                  <a:srgbClr val="006600"/>
                </a:solidFill>
                <a:latin typeface="Book Antiqua" panose="02040602050305030304" pitchFamily="18" charset="0"/>
              </a:rPr>
              <a:t>. Darwin</a:t>
            </a:r>
          </a:p>
          <a:p>
            <a:pPr algn="ctr"/>
            <a:r>
              <a:rPr lang="de-DE" sz="1200" dirty="0" smtClean="0">
                <a:solidFill>
                  <a:srgbClr val="006600"/>
                </a:solidFill>
                <a:latin typeface="Book Antiqua" panose="02040602050305030304" pitchFamily="18" charset="0"/>
                <a:cs typeface="Arial" panose="020B0604020202020204" pitchFamily="34" charset="0"/>
              </a:rPr>
              <a:t>1809 - 1882</a:t>
            </a:r>
            <a:endParaRPr lang="de-DE" sz="1200" b="1" dirty="0" smtClean="0">
              <a:solidFill>
                <a:srgbClr val="006600"/>
              </a:solidFill>
              <a:latin typeface="Book Antiqua" panose="02040602050305030304" pitchFamily="18" charset="0"/>
            </a:endParaRPr>
          </a:p>
        </p:txBody>
      </p:sp>
      <p:sp>
        <p:nvSpPr>
          <p:cNvPr id="19" name="Textfeld 18"/>
          <p:cNvSpPr txBox="1"/>
          <p:nvPr/>
        </p:nvSpPr>
        <p:spPr>
          <a:xfrm>
            <a:off x="1573119" y="5733256"/>
            <a:ext cx="1401991" cy="492443"/>
          </a:xfrm>
          <a:prstGeom prst="rect">
            <a:avLst/>
          </a:prstGeom>
          <a:noFill/>
        </p:spPr>
        <p:txBody>
          <a:bodyPr wrap="square" rtlCol="0">
            <a:spAutoFit/>
          </a:bodyPr>
          <a:lstStyle/>
          <a:p>
            <a:pPr algn="ctr"/>
            <a:r>
              <a:rPr lang="de-DE" sz="1400" b="1" dirty="0" smtClean="0">
                <a:solidFill>
                  <a:srgbClr val="006600"/>
                </a:solidFill>
                <a:latin typeface="Book Antiqua" panose="02040602050305030304" pitchFamily="18" charset="0"/>
              </a:rPr>
              <a:t>T. de </a:t>
            </a:r>
            <a:r>
              <a:rPr lang="de-DE" sz="1400" b="1" dirty="0" err="1" smtClean="0">
                <a:solidFill>
                  <a:srgbClr val="006600"/>
                </a:solidFill>
                <a:latin typeface="Book Antiqua" panose="02040602050305030304" pitchFamily="18" charset="0"/>
              </a:rPr>
              <a:t>Chardin</a:t>
            </a:r>
            <a:endParaRPr lang="de-DE" sz="1400" b="1" dirty="0" smtClean="0">
              <a:solidFill>
                <a:srgbClr val="006600"/>
              </a:solidFill>
              <a:latin typeface="Book Antiqua" panose="02040602050305030304" pitchFamily="18" charset="0"/>
            </a:endParaRPr>
          </a:p>
          <a:p>
            <a:pPr algn="ctr"/>
            <a:r>
              <a:rPr lang="de-DE" sz="1200" dirty="0" smtClean="0">
                <a:solidFill>
                  <a:srgbClr val="006600"/>
                </a:solidFill>
                <a:latin typeface="Book Antiqua" panose="02040602050305030304" pitchFamily="18" charset="0"/>
                <a:cs typeface="Arial" panose="020B0604020202020204" pitchFamily="34" charset="0"/>
              </a:rPr>
              <a:t>1881- 1955</a:t>
            </a:r>
            <a:endParaRPr lang="de-DE" sz="1200" b="1" dirty="0" smtClean="0">
              <a:solidFill>
                <a:srgbClr val="006600"/>
              </a:solidFill>
              <a:latin typeface="Book Antiqua" panose="02040602050305030304" pitchFamily="18" charset="0"/>
            </a:endParaRPr>
          </a:p>
        </p:txBody>
      </p:sp>
      <p:sp>
        <p:nvSpPr>
          <p:cNvPr id="20" name="Textfeld 19"/>
          <p:cNvSpPr txBox="1"/>
          <p:nvPr/>
        </p:nvSpPr>
        <p:spPr>
          <a:xfrm>
            <a:off x="2869263" y="6228000"/>
            <a:ext cx="1401991" cy="492443"/>
          </a:xfrm>
          <a:prstGeom prst="rect">
            <a:avLst/>
          </a:prstGeom>
          <a:noFill/>
        </p:spPr>
        <p:txBody>
          <a:bodyPr wrap="square" rtlCol="0">
            <a:spAutoFit/>
          </a:bodyPr>
          <a:lstStyle/>
          <a:p>
            <a:pPr algn="ctr"/>
            <a:r>
              <a:rPr lang="de-DE" sz="1400" b="1" dirty="0" smtClean="0">
                <a:solidFill>
                  <a:srgbClr val="006600"/>
                </a:solidFill>
                <a:latin typeface="Book Antiqua" panose="02040602050305030304" pitchFamily="18" charset="0"/>
              </a:rPr>
              <a:t>I. Prigogine</a:t>
            </a:r>
          </a:p>
          <a:p>
            <a:pPr algn="ctr"/>
            <a:r>
              <a:rPr lang="de-DE" sz="1200" dirty="0" smtClean="0">
                <a:solidFill>
                  <a:srgbClr val="006600"/>
                </a:solidFill>
                <a:latin typeface="Book Antiqua" panose="02040602050305030304" pitchFamily="18" charset="0"/>
                <a:cs typeface="Arial" panose="020B0604020202020204" pitchFamily="34" charset="0"/>
              </a:rPr>
              <a:t>1917 - 2003</a:t>
            </a:r>
            <a:endParaRPr lang="de-DE" sz="1200" b="1" dirty="0" smtClean="0">
              <a:solidFill>
                <a:srgbClr val="006600"/>
              </a:solidFill>
              <a:latin typeface="Book Antiqua" panose="02040602050305030304" pitchFamily="18" charset="0"/>
            </a:endParaRPr>
          </a:p>
        </p:txBody>
      </p:sp>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991" y="3861048"/>
            <a:ext cx="871196" cy="1390944"/>
          </a:xfrm>
          <a:prstGeom prst="rect">
            <a:avLst/>
          </a:prstGeom>
        </p:spPr>
      </p:pic>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2173" y="3861048"/>
            <a:ext cx="985334" cy="1163473"/>
          </a:xfrm>
          <a:prstGeom prst="rect">
            <a:avLst/>
          </a:prstGeom>
        </p:spPr>
      </p:pic>
      <p:pic>
        <p:nvPicPr>
          <p:cNvPr id="10" name="Grafi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1243" y="4437112"/>
            <a:ext cx="1202680" cy="1276015"/>
          </a:xfrm>
          <a:prstGeom prst="rect">
            <a:avLst/>
          </a:prstGeom>
        </p:spPr>
      </p:pic>
      <p:pic>
        <p:nvPicPr>
          <p:cNvPr id="12" name="Grafik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0470" y="5013176"/>
            <a:ext cx="952500" cy="1168400"/>
          </a:xfrm>
          <a:prstGeom prst="rect">
            <a:avLst/>
          </a:prstGeom>
        </p:spPr>
      </p:pic>
      <p:sp>
        <p:nvSpPr>
          <p:cNvPr id="25" name="Textfeld 24"/>
          <p:cNvSpPr txBox="1"/>
          <p:nvPr/>
        </p:nvSpPr>
        <p:spPr>
          <a:xfrm>
            <a:off x="7645379" y="5111228"/>
            <a:ext cx="1391117" cy="492443"/>
          </a:xfrm>
          <a:prstGeom prst="rect">
            <a:avLst/>
          </a:prstGeom>
          <a:noFill/>
        </p:spPr>
        <p:txBody>
          <a:bodyPr wrap="square" rtlCol="0">
            <a:spAutoFit/>
          </a:bodyPr>
          <a:lstStyle/>
          <a:p>
            <a:pPr algn="ctr"/>
            <a:r>
              <a:rPr lang="de-DE" sz="1400" b="1" dirty="0" smtClean="0">
                <a:solidFill>
                  <a:srgbClr val="7030A0"/>
                </a:solidFill>
                <a:latin typeface="Book Antiqua" panose="02040602050305030304" pitchFamily="18" charset="0"/>
              </a:rPr>
              <a:t>M. Planck</a:t>
            </a:r>
            <a:endParaRPr lang="de-DE" sz="1400" b="1" i="1" dirty="0" smtClean="0">
              <a:solidFill>
                <a:srgbClr val="7030A0"/>
              </a:solidFill>
              <a:latin typeface="Book Antiqua" panose="02040602050305030304" pitchFamily="18" charset="0"/>
            </a:endParaRPr>
          </a:p>
          <a:p>
            <a:pPr algn="ctr"/>
            <a:r>
              <a:rPr lang="de-DE" sz="1200" i="1" dirty="0" smtClean="0">
                <a:solidFill>
                  <a:srgbClr val="7030A0"/>
                </a:solidFill>
                <a:latin typeface="Book Antiqua" panose="02040602050305030304" pitchFamily="18" charset="0"/>
              </a:rPr>
              <a:t>1858 -1947</a:t>
            </a:r>
            <a:endParaRPr lang="de-DE" sz="1200" i="1" dirty="0">
              <a:solidFill>
                <a:srgbClr val="7030A0"/>
              </a:solidFill>
              <a:latin typeface="Book Antiqua" panose="02040602050305030304" pitchFamily="18" charset="0"/>
            </a:endParaRPr>
          </a:p>
        </p:txBody>
      </p:sp>
      <p:sp>
        <p:nvSpPr>
          <p:cNvPr id="26" name="Textfeld 25"/>
          <p:cNvSpPr txBox="1"/>
          <p:nvPr/>
        </p:nvSpPr>
        <p:spPr>
          <a:xfrm>
            <a:off x="6375678" y="5805264"/>
            <a:ext cx="1605618" cy="492443"/>
          </a:xfrm>
          <a:prstGeom prst="rect">
            <a:avLst/>
          </a:prstGeom>
          <a:noFill/>
        </p:spPr>
        <p:txBody>
          <a:bodyPr wrap="square" rtlCol="0">
            <a:spAutoFit/>
          </a:bodyPr>
          <a:lstStyle/>
          <a:p>
            <a:pPr algn="ctr"/>
            <a:r>
              <a:rPr lang="de-DE" sz="1400" b="1" dirty="0" smtClean="0">
                <a:solidFill>
                  <a:srgbClr val="7030A0"/>
                </a:solidFill>
                <a:latin typeface="Book Antiqua" panose="02040602050305030304" pitchFamily="18" charset="0"/>
              </a:rPr>
              <a:t>E. Rutherford</a:t>
            </a:r>
            <a:r>
              <a:rPr lang="de-DE" sz="1400" b="1" i="1" dirty="0" smtClean="0">
                <a:solidFill>
                  <a:srgbClr val="7030A0"/>
                </a:solidFill>
                <a:latin typeface="Book Antiqua" panose="02040602050305030304" pitchFamily="18" charset="0"/>
              </a:rPr>
              <a:t> </a:t>
            </a:r>
          </a:p>
          <a:p>
            <a:pPr algn="ctr"/>
            <a:r>
              <a:rPr lang="de-DE" sz="1200" i="1" dirty="0" smtClean="0">
                <a:solidFill>
                  <a:srgbClr val="7030A0"/>
                </a:solidFill>
                <a:latin typeface="Book Antiqua" panose="02040602050305030304" pitchFamily="18" charset="0"/>
              </a:rPr>
              <a:t>1871 -1937</a:t>
            </a:r>
            <a:endParaRPr lang="de-DE" sz="1200" i="1" dirty="0">
              <a:solidFill>
                <a:srgbClr val="7030A0"/>
              </a:solidFill>
              <a:latin typeface="Book Antiqua" panose="02040602050305030304" pitchFamily="18" charset="0"/>
            </a:endParaRPr>
          </a:p>
        </p:txBody>
      </p:sp>
      <p:sp>
        <p:nvSpPr>
          <p:cNvPr id="33" name="Textfeld 32"/>
          <p:cNvSpPr txBox="1"/>
          <p:nvPr/>
        </p:nvSpPr>
        <p:spPr>
          <a:xfrm>
            <a:off x="5053091" y="6248925"/>
            <a:ext cx="1418829" cy="492443"/>
          </a:xfrm>
          <a:prstGeom prst="rect">
            <a:avLst/>
          </a:prstGeom>
          <a:noFill/>
        </p:spPr>
        <p:txBody>
          <a:bodyPr wrap="square" rtlCol="0">
            <a:spAutoFit/>
          </a:bodyPr>
          <a:lstStyle/>
          <a:p>
            <a:pPr algn="ctr"/>
            <a:r>
              <a:rPr lang="de-DE" sz="1400" b="1" dirty="0">
                <a:solidFill>
                  <a:srgbClr val="7030A0"/>
                </a:solidFill>
                <a:latin typeface="Book Antiqua" panose="02040602050305030304" pitchFamily="18" charset="0"/>
              </a:rPr>
              <a:t>W</a:t>
            </a:r>
            <a:r>
              <a:rPr lang="de-DE" sz="1400" b="1" dirty="0" smtClean="0">
                <a:solidFill>
                  <a:srgbClr val="7030A0"/>
                </a:solidFill>
                <a:latin typeface="Book Antiqua" panose="02040602050305030304" pitchFamily="18" charset="0"/>
              </a:rPr>
              <a:t>. Heisenberg</a:t>
            </a:r>
            <a:endParaRPr lang="de-DE" sz="1400" b="1" i="1" dirty="0" smtClean="0">
              <a:solidFill>
                <a:srgbClr val="7030A0"/>
              </a:solidFill>
              <a:latin typeface="Book Antiqua" panose="02040602050305030304" pitchFamily="18" charset="0"/>
            </a:endParaRPr>
          </a:p>
          <a:p>
            <a:pPr algn="ctr"/>
            <a:r>
              <a:rPr lang="de-DE" sz="1200" i="1" dirty="0" smtClean="0">
                <a:solidFill>
                  <a:srgbClr val="7030A0"/>
                </a:solidFill>
                <a:latin typeface="Book Antiqua" panose="02040602050305030304" pitchFamily="18" charset="0"/>
              </a:rPr>
              <a:t>1901 - 1976</a:t>
            </a:r>
            <a:endParaRPr lang="de-DE" sz="1200" i="1" dirty="0">
              <a:solidFill>
                <a:srgbClr val="7030A0"/>
              </a:solidFill>
              <a:latin typeface="Book Antiqua" panose="02040602050305030304" pitchFamily="18" charset="0"/>
            </a:endParaRPr>
          </a:p>
        </p:txBody>
      </p:sp>
    </p:spTree>
    <p:extLst>
      <p:ext uri="{BB962C8B-B14F-4D97-AF65-F5344CB8AC3E}">
        <p14:creationId xmlns:p14="http://schemas.microsoft.com/office/powerpoint/2010/main" val="1455146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a:xfrm>
            <a:off x="2519772" y="332656"/>
            <a:ext cx="41044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b="1" dirty="0" smtClean="0">
                <a:solidFill>
                  <a:srgbClr val="7030A0"/>
                </a:solidFill>
                <a:latin typeface="Book Antiqua" panose="02040602050305030304" pitchFamily="18" charset="0"/>
              </a:rPr>
              <a:t>Der </a:t>
            </a:r>
            <a:r>
              <a:rPr lang="de-DE" sz="2400" b="1" dirty="0">
                <a:solidFill>
                  <a:srgbClr val="7030A0"/>
                </a:solidFill>
                <a:latin typeface="Book Antiqua" panose="02040602050305030304" pitchFamily="18" charset="0"/>
              </a:rPr>
              <a:t>M</a:t>
            </a:r>
            <a:r>
              <a:rPr lang="de-DE" sz="2400" b="1" dirty="0" smtClean="0">
                <a:solidFill>
                  <a:srgbClr val="7030A0"/>
                </a:solidFill>
                <a:latin typeface="Book Antiqua" panose="02040602050305030304" pitchFamily="18" charset="0"/>
              </a:rPr>
              <a:t>ensch im Kosmos</a:t>
            </a:r>
            <a:endParaRPr lang="de-DE" sz="2400" dirty="0">
              <a:solidFill>
                <a:srgbClr val="7030A0"/>
              </a:solidFill>
              <a:latin typeface="Book Antiqua" panose="02040602050305030304" pitchFamily="18" charset="0"/>
            </a:endParaRPr>
          </a:p>
        </p:txBody>
      </p:sp>
      <p:sp>
        <p:nvSpPr>
          <p:cNvPr id="12" name="Titel 1"/>
          <p:cNvSpPr txBox="1">
            <a:spLocks/>
          </p:cNvSpPr>
          <p:nvPr/>
        </p:nvSpPr>
        <p:spPr>
          <a:xfrm>
            <a:off x="1475656" y="1196752"/>
            <a:ext cx="6500379" cy="194421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de-DE" sz="2000" b="1" dirty="0" smtClean="0">
                <a:solidFill>
                  <a:srgbClr val="7030A0"/>
                </a:solidFill>
                <a:latin typeface="Book Antiqua" panose="02040602050305030304" pitchFamily="18" charset="0"/>
              </a:rPr>
              <a:t>Die </a:t>
            </a:r>
            <a:r>
              <a:rPr lang="de-DE" sz="2000" b="1" dirty="0">
                <a:solidFill>
                  <a:srgbClr val="7030A0"/>
                </a:solidFill>
                <a:latin typeface="Book Antiqua" panose="02040602050305030304" pitchFamily="18" charset="0"/>
              </a:rPr>
              <a:t>Natur </a:t>
            </a:r>
            <a:r>
              <a:rPr lang="de-DE" sz="2000" b="1" dirty="0" smtClean="0">
                <a:solidFill>
                  <a:srgbClr val="7030A0"/>
                </a:solidFill>
                <a:latin typeface="Book Antiqua" panose="02040602050305030304" pitchFamily="18" charset="0"/>
              </a:rPr>
              <a:t>und der Mensch</a:t>
            </a:r>
          </a:p>
          <a:p>
            <a:pPr>
              <a:lnSpc>
                <a:spcPct val="150000"/>
              </a:lnSpc>
            </a:pPr>
            <a:r>
              <a:rPr lang="de-DE" sz="2000" b="1" dirty="0" smtClean="0">
                <a:solidFill>
                  <a:srgbClr val="7030A0"/>
                </a:solidFill>
                <a:latin typeface="Book Antiqua" panose="02040602050305030304" pitchFamily="18" charset="0"/>
              </a:rPr>
              <a:t> sind Teil </a:t>
            </a:r>
            <a:r>
              <a:rPr lang="de-DE" sz="2000" b="1" dirty="0">
                <a:solidFill>
                  <a:srgbClr val="7030A0"/>
                </a:solidFill>
                <a:latin typeface="Book Antiqua" panose="02040602050305030304" pitchFamily="18" charset="0"/>
              </a:rPr>
              <a:t>eines </a:t>
            </a:r>
            <a:r>
              <a:rPr lang="de-DE" sz="2200" b="1" i="1" dirty="0">
                <a:solidFill>
                  <a:srgbClr val="7030A0"/>
                </a:solidFill>
                <a:latin typeface="Book Antiqua" panose="02040602050305030304" pitchFamily="18" charset="0"/>
              </a:rPr>
              <a:t>offenen</a:t>
            </a:r>
            <a:r>
              <a:rPr lang="de-DE" sz="2200" b="1" dirty="0">
                <a:solidFill>
                  <a:srgbClr val="7030A0"/>
                </a:solidFill>
                <a:latin typeface="Book Antiqua" panose="02040602050305030304" pitchFamily="18" charset="0"/>
              </a:rPr>
              <a:t> Systems</a:t>
            </a:r>
            <a:r>
              <a:rPr lang="de-DE" sz="2000" b="1" dirty="0">
                <a:solidFill>
                  <a:srgbClr val="7030A0"/>
                </a:solidFill>
                <a:latin typeface="Book Antiqua" panose="02040602050305030304" pitchFamily="18" charset="0"/>
              </a:rPr>
              <a:t>, </a:t>
            </a:r>
            <a:endParaRPr lang="de-DE" sz="2000" b="1" dirty="0" smtClean="0">
              <a:solidFill>
                <a:srgbClr val="7030A0"/>
              </a:solidFill>
              <a:latin typeface="Book Antiqua" panose="02040602050305030304" pitchFamily="18" charset="0"/>
            </a:endParaRPr>
          </a:p>
          <a:p>
            <a:pPr>
              <a:lnSpc>
                <a:spcPct val="150000"/>
              </a:lnSpc>
            </a:pPr>
            <a:r>
              <a:rPr lang="de-DE" sz="2000" b="1" dirty="0" smtClean="0">
                <a:solidFill>
                  <a:srgbClr val="7030A0"/>
                </a:solidFill>
                <a:latin typeface="Book Antiqua" panose="02040602050305030304" pitchFamily="18" charset="0"/>
              </a:rPr>
              <a:t>in </a:t>
            </a:r>
            <a:r>
              <a:rPr lang="de-DE" sz="2000" b="1" dirty="0">
                <a:solidFill>
                  <a:srgbClr val="7030A0"/>
                </a:solidFill>
                <a:latin typeface="Book Antiqua" panose="02040602050305030304" pitchFamily="18" charset="0"/>
              </a:rPr>
              <a:t>dem sich immer wieder Neues, </a:t>
            </a:r>
            <a:endParaRPr lang="de-DE" sz="2000" b="1" dirty="0" smtClean="0">
              <a:solidFill>
                <a:srgbClr val="7030A0"/>
              </a:solidFill>
              <a:latin typeface="Book Antiqua" panose="02040602050305030304" pitchFamily="18" charset="0"/>
            </a:endParaRPr>
          </a:p>
          <a:p>
            <a:pPr>
              <a:lnSpc>
                <a:spcPct val="150000"/>
              </a:lnSpc>
            </a:pPr>
            <a:r>
              <a:rPr lang="de-DE" sz="2000" b="1" dirty="0" smtClean="0">
                <a:solidFill>
                  <a:srgbClr val="7030A0"/>
                </a:solidFill>
                <a:latin typeface="Book Antiqua" panose="02040602050305030304" pitchFamily="18" charset="0"/>
              </a:rPr>
              <a:t>immer </a:t>
            </a:r>
            <a:r>
              <a:rPr lang="de-DE" sz="2000" b="1" dirty="0">
                <a:solidFill>
                  <a:srgbClr val="7030A0"/>
                </a:solidFill>
                <a:latin typeface="Book Antiqua" panose="02040602050305030304" pitchFamily="18" charset="0"/>
              </a:rPr>
              <a:t>wieder Schöpfung ereignet. </a:t>
            </a:r>
          </a:p>
        </p:txBody>
      </p:sp>
      <p:sp>
        <p:nvSpPr>
          <p:cNvPr id="7" name="Titel 1"/>
          <p:cNvSpPr txBox="1">
            <a:spLocks/>
          </p:cNvSpPr>
          <p:nvPr/>
        </p:nvSpPr>
        <p:spPr>
          <a:xfrm>
            <a:off x="1187624" y="3861048"/>
            <a:ext cx="6696744" cy="2664296"/>
          </a:xfrm>
          <a:prstGeom prst="rect">
            <a:avLst/>
          </a:prstGeom>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de-DE" sz="2000" b="1" dirty="0" smtClean="0">
                <a:solidFill>
                  <a:srgbClr val="7030A0"/>
                </a:solidFill>
                <a:latin typeface="Book Antiqua" panose="02040602050305030304" pitchFamily="18" charset="0"/>
              </a:rPr>
              <a:t>Der Mensch erfährt sich mit seinem </a:t>
            </a:r>
            <a:r>
              <a:rPr lang="de-DE" sz="2000" b="1" dirty="0" err="1" smtClean="0">
                <a:solidFill>
                  <a:srgbClr val="7030A0"/>
                </a:solidFill>
                <a:latin typeface="Book Antiqua" panose="02040602050305030304" pitchFamily="18" charset="0"/>
              </a:rPr>
              <a:t>Bewußtsein</a:t>
            </a:r>
            <a:r>
              <a:rPr lang="de-DE" sz="2000" b="1" dirty="0" smtClean="0">
                <a:solidFill>
                  <a:srgbClr val="7030A0"/>
                </a:solidFill>
                <a:latin typeface="Book Antiqua" panose="02040602050305030304" pitchFamily="18" charset="0"/>
              </a:rPr>
              <a:t> zwischen Mikro- und </a:t>
            </a:r>
            <a:r>
              <a:rPr lang="de-DE" sz="2000" b="1" dirty="0" err="1" smtClean="0">
                <a:solidFill>
                  <a:srgbClr val="7030A0"/>
                </a:solidFill>
                <a:latin typeface="Book Antiqua" panose="02040602050305030304" pitchFamily="18" charset="0"/>
              </a:rPr>
              <a:t>Makrokossmos</a:t>
            </a:r>
            <a:endParaRPr lang="de-DE" sz="2000" b="1" dirty="0" smtClean="0">
              <a:solidFill>
                <a:srgbClr val="7030A0"/>
              </a:solidFill>
              <a:latin typeface="Book Antiqua" panose="02040602050305030304" pitchFamily="18" charset="0"/>
            </a:endParaRPr>
          </a:p>
          <a:p>
            <a:pPr>
              <a:lnSpc>
                <a:spcPct val="150000"/>
              </a:lnSpc>
            </a:pPr>
            <a:r>
              <a:rPr lang="de-DE" sz="2000" b="1" dirty="0" smtClean="0">
                <a:solidFill>
                  <a:srgbClr val="7030A0"/>
                </a:solidFill>
                <a:latin typeface="Book Antiqua" panose="02040602050305030304" pitchFamily="18" charset="0"/>
              </a:rPr>
              <a:t>Als mit-erlebender </a:t>
            </a:r>
            <a:r>
              <a:rPr lang="de-DE" sz="2000" b="1" dirty="0">
                <a:solidFill>
                  <a:srgbClr val="7030A0"/>
                </a:solidFill>
                <a:latin typeface="Book Antiqua" panose="02040602050305030304" pitchFamily="18" charset="0"/>
              </a:rPr>
              <a:t>und </a:t>
            </a:r>
            <a:r>
              <a:rPr lang="de-DE" sz="2000" b="1" dirty="0" smtClean="0">
                <a:solidFill>
                  <a:srgbClr val="7030A0"/>
                </a:solidFill>
                <a:latin typeface="Book Antiqua" panose="02040602050305030304" pitchFamily="18" charset="0"/>
              </a:rPr>
              <a:t>mit-wirkender</a:t>
            </a:r>
          </a:p>
          <a:p>
            <a:pPr>
              <a:lnSpc>
                <a:spcPct val="150000"/>
              </a:lnSpc>
            </a:pPr>
            <a:r>
              <a:rPr lang="de-DE" sz="2000" b="1" dirty="0" smtClean="0">
                <a:solidFill>
                  <a:srgbClr val="7030A0"/>
                </a:solidFill>
                <a:latin typeface="Book Antiqua" panose="02040602050305030304" pitchFamily="18" charset="0"/>
              </a:rPr>
              <a:t>Teil dieser Schöpfung</a:t>
            </a:r>
            <a:endParaRPr lang="de-DE" sz="2000" b="1" dirty="0">
              <a:solidFill>
                <a:srgbClr val="7030A0"/>
              </a:solidFill>
              <a:latin typeface="Book Antiqua" panose="02040602050305030304" pitchFamily="18" charset="0"/>
            </a:endParaRPr>
          </a:p>
        </p:txBody>
      </p:sp>
    </p:spTree>
    <p:extLst>
      <p:ext uri="{BB962C8B-B14F-4D97-AF65-F5344CB8AC3E}">
        <p14:creationId xmlns:p14="http://schemas.microsoft.com/office/powerpoint/2010/main" val="3799793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077834" y="2544230"/>
            <a:ext cx="2988332" cy="769441"/>
          </a:xfrm>
          <a:prstGeom prst="rect">
            <a:avLst/>
          </a:prstGeom>
          <a:noFill/>
        </p:spPr>
        <p:txBody>
          <a:bodyPr wrap="square" rtlCol="0">
            <a:spAutoFit/>
          </a:bodyPr>
          <a:lstStyle/>
          <a:p>
            <a:pPr algn="ctr"/>
            <a:r>
              <a:rPr lang="de-DE" sz="4400" b="1" dirty="0" smtClean="0">
                <a:ln w="50800"/>
                <a:solidFill>
                  <a:srgbClr val="002060"/>
                </a:solidFill>
                <a:latin typeface="Garamond" panose="02020404030301010803" pitchFamily="18" charset="0"/>
              </a:rPr>
              <a:t>DANKE !</a:t>
            </a:r>
            <a:endParaRPr lang="de-DE" sz="4400" b="1" cap="none" spc="0" dirty="0" smtClean="0">
              <a:ln w="50800"/>
              <a:solidFill>
                <a:srgbClr val="002060"/>
              </a:solidFill>
              <a:effectLst/>
              <a:latin typeface="Garamond" panose="02020404030301010803" pitchFamily="18" charset="0"/>
            </a:endParaRPr>
          </a:p>
        </p:txBody>
      </p:sp>
    </p:spTree>
    <p:extLst>
      <p:ext uri="{BB962C8B-B14F-4D97-AF65-F5344CB8AC3E}">
        <p14:creationId xmlns:p14="http://schemas.microsoft.com/office/powerpoint/2010/main" val="1876645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637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DerDer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818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1771400" y="2614117"/>
            <a:ext cx="5601213"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4800" b="1" cap="none" spc="0" dirty="0" smtClean="0">
                <a:ln w="50800"/>
                <a:solidFill>
                  <a:schemeClr val="bg1">
                    <a:shade val="50000"/>
                  </a:schemeClr>
                </a:solidFill>
                <a:effectLst/>
                <a:latin typeface="Algerian" panose="04020705040A02060702" pitchFamily="82" charset="0"/>
              </a:rPr>
              <a:t>VORBETRACHTUNG</a:t>
            </a:r>
          </a:p>
        </p:txBody>
      </p:sp>
      <p:sp>
        <p:nvSpPr>
          <p:cNvPr id="11" name="Textfeld 10"/>
          <p:cNvSpPr txBox="1"/>
          <p:nvPr/>
        </p:nvSpPr>
        <p:spPr>
          <a:xfrm>
            <a:off x="6084168" y="332656"/>
            <a:ext cx="2952328" cy="369332"/>
          </a:xfrm>
          <a:prstGeom prst="rect">
            <a:avLst/>
          </a:prstGeom>
          <a:noFill/>
        </p:spPr>
        <p:txBody>
          <a:bodyPr wrap="square" rtlCol="0">
            <a:spAutoFit/>
          </a:bodyPr>
          <a:lstStyle/>
          <a:p>
            <a:pPr algn="ctr"/>
            <a:r>
              <a:rPr lang="de-DE" b="1" dirty="0" smtClean="0">
                <a:ln w="50800"/>
                <a:solidFill>
                  <a:schemeClr val="accent1">
                    <a:lumMod val="20000"/>
                    <a:lumOff val="80000"/>
                  </a:schemeClr>
                </a:solidFill>
                <a:latin typeface="Book Antiqua" panose="02040602050305030304" pitchFamily="18" charset="0"/>
              </a:rPr>
              <a:t>Der </a:t>
            </a:r>
            <a:r>
              <a:rPr lang="de-DE" b="1" dirty="0">
                <a:ln w="50800"/>
                <a:solidFill>
                  <a:schemeClr val="accent1">
                    <a:lumMod val="20000"/>
                    <a:lumOff val="80000"/>
                  </a:schemeClr>
                </a:solidFill>
                <a:latin typeface="Book Antiqua" panose="02040602050305030304" pitchFamily="18" charset="0"/>
              </a:rPr>
              <a:t>M</a:t>
            </a:r>
            <a:r>
              <a:rPr lang="de-DE" b="1" dirty="0" smtClean="0">
                <a:ln w="50800"/>
                <a:solidFill>
                  <a:schemeClr val="accent1">
                    <a:lumMod val="20000"/>
                    <a:lumOff val="80000"/>
                  </a:schemeClr>
                </a:solidFill>
                <a:latin typeface="Book Antiqua" panose="02040602050305030304" pitchFamily="18" charset="0"/>
              </a:rPr>
              <a:t>ensch im Kosmos</a:t>
            </a:r>
            <a:endParaRPr lang="de-DE" b="1" cap="none" spc="0" dirty="0" smtClean="0">
              <a:ln w="50800"/>
              <a:solidFill>
                <a:schemeClr val="accent1">
                  <a:lumMod val="20000"/>
                  <a:lumOff val="80000"/>
                </a:schemeClr>
              </a:solidFill>
              <a:effectLst/>
              <a:latin typeface="Book Antiqua" panose="02040602050305030304" pitchFamily="18" charset="0"/>
            </a:endParaRPr>
          </a:p>
        </p:txBody>
      </p:sp>
    </p:spTree>
    <p:extLst>
      <p:ext uri="{BB962C8B-B14F-4D97-AF65-F5344CB8AC3E}">
        <p14:creationId xmlns:p14="http://schemas.microsoft.com/office/powerpoint/2010/main" val="3736148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450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el 2"/>
          <p:cNvSpPr>
            <a:spLocks noGrp="1"/>
          </p:cNvSpPr>
          <p:nvPr>
            <p:ph type="ctrTitle"/>
          </p:nvPr>
        </p:nvSpPr>
        <p:spPr>
          <a:xfrm>
            <a:off x="1691680" y="3429000"/>
            <a:ext cx="5688632" cy="576064"/>
          </a:xfrm>
        </p:spPr>
        <p:txBody>
          <a:bodyPr>
            <a:noAutofit/>
          </a:bodyPr>
          <a:lstStyle/>
          <a:p>
            <a:r>
              <a:rPr lang="de-DE" sz="2400" b="1" dirty="0" smtClean="0">
                <a:solidFill>
                  <a:srgbClr val="002060"/>
                </a:solidFill>
                <a:latin typeface="Book Antiqua" panose="02040602050305030304" pitchFamily="18" charset="0"/>
              </a:rPr>
              <a:t>WAHREN – GUTEN - SCHÖNEN</a:t>
            </a:r>
            <a:endParaRPr lang="de-DE" sz="2400" b="1" dirty="0"/>
          </a:p>
        </p:txBody>
      </p:sp>
      <p:sp>
        <p:nvSpPr>
          <p:cNvPr id="8" name="Titel 2"/>
          <p:cNvSpPr txBox="1">
            <a:spLocks/>
          </p:cNvSpPr>
          <p:nvPr/>
        </p:nvSpPr>
        <p:spPr>
          <a:xfrm>
            <a:off x="1861695" y="3933056"/>
            <a:ext cx="2062233"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solidFill>
                  <a:srgbClr val="002060"/>
                </a:solidFill>
                <a:latin typeface="Book Antiqua" panose="02040602050305030304" pitchFamily="18" charset="0"/>
                <a:cs typeface="Arial" panose="020B0604020202020204" pitchFamily="34" charset="0"/>
              </a:rPr>
              <a:t>τὸ ἀληθές</a:t>
            </a:r>
            <a:endParaRPr lang="de-DE" sz="2000" dirty="0">
              <a:solidFill>
                <a:srgbClr val="002060"/>
              </a:solidFill>
              <a:latin typeface="Book Antiqua" panose="02040602050305030304" pitchFamily="18" charset="0"/>
              <a:cs typeface="Arial" panose="020B0604020202020204" pitchFamily="34" charset="0"/>
            </a:endParaRPr>
          </a:p>
        </p:txBody>
      </p:sp>
      <p:sp>
        <p:nvSpPr>
          <p:cNvPr id="9" name="Titel 2"/>
          <p:cNvSpPr txBox="1">
            <a:spLocks/>
          </p:cNvSpPr>
          <p:nvPr/>
        </p:nvSpPr>
        <p:spPr>
          <a:xfrm>
            <a:off x="3707904" y="3933056"/>
            <a:ext cx="1584177"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solidFill>
                  <a:srgbClr val="002060"/>
                </a:solidFill>
                <a:latin typeface="Book Antiqua" panose="02040602050305030304" pitchFamily="18" charset="0"/>
              </a:rPr>
              <a:t>τὸ καλὸν</a:t>
            </a:r>
            <a:endParaRPr lang="de-DE" sz="2000" dirty="0">
              <a:solidFill>
                <a:srgbClr val="002060"/>
              </a:solidFill>
              <a:latin typeface="Book Antiqua" panose="02040602050305030304" pitchFamily="18" charset="0"/>
            </a:endParaRPr>
          </a:p>
        </p:txBody>
      </p:sp>
      <p:sp>
        <p:nvSpPr>
          <p:cNvPr id="10" name="Titel 2"/>
          <p:cNvSpPr txBox="1">
            <a:spLocks/>
          </p:cNvSpPr>
          <p:nvPr/>
        </p:nvSpPr>
        <p:spPr>
          <a:xfrm>
            <a:off x="5364088" y="3933056"/>
            <a:ext cx="1601219"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solidFill>
                  <a:srgbClr val="002060"/>
                </a:solidFill>
                <a:latin typeface="Book Antiqua" panose="02040602050305030304" pitchFamily="18" charset="0"/>
              </a:rPr>
              <a:t>τὸ ἀγαθόν</a:t>
            </a:r>
            <a:endParaRPr lang="de-DE" sz="2000" dirty="0">
              <a:solidFill>
                <a:srgbClr val="002060"/>
              </a:solidFill>
              <a:latin typeface="Book Antiqua" panose="02040602050305030304" pitchFamily="18" charset="0"/>
            </a:endParaRPr>
          </a:p>
        </p:txBody>
      </p:sp>
      <p:sp>
        <p:nvSpPr>
          <p:cNvPr id="11" name="Titel 2"/>
          <p:cNvSpPr txBox="1">
            <a:spLocks/>
          </p:cNvSpPr>
          <p:nvPr/>
        </p:nvSpPr>
        <p:spPr>
          <a:xfrm>
            <a:off x="3195326" y="4798652"/>
            <a:ext cx="2744826" cy="10066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200" b="1" dirty="0">
                <a:solidFill>
                  <a:srgbClr val="002060"/>
                </a:solidFill>
                <a:latin typeface="Book Antiqua" panose="02040602050305030304" pitchFamily="18" charset="0"/>
                <a:cs typeface="Arial" panose="020B0604020202020204" pitchFamily="34" charset="0"/>
              </a:rPr>
              <a:t>i</a:t>
            </a:r>
            <a:r>
              <a:rPr lang="de-DE" sz="2200" b="1" dirty="0" smtClean="0">
                <a:solidFill>
                  <a:srgbClr val="002060"/>
                </a:solidFill>
                <a:latin typeface="Book Antiqua" panose="02040602050305030304" pitchFamily="18" charset="0"/>
                <a:cs typeface="Arial" panose="020B0604020202020204" pitchFamily="34" charset="0"/>
              </a:rPr>
              <a:t>m Kosmos</a:t>
            </a:r>
          </a:p>
          <a:p>
            <a:r>
              <a:rPr lang="de-DE" sz="2200" b="1" i="1" dirty="0">
                <a:solidFill>
                  <a:srgbClr val="002060"/>
                </a:solidFill>
                <a:latin typeface="Book Antiqua" panose="02040602050305030304" pitchFamily="18" charset="0"/>
                <a:cs typeface="Arial" panose="020B0604020202020204" pitchFamily="34" charset="0"/>
              </a:rPr>
              <a:t>u</a:t>
            </a:r>
            <a:r>
              <a:rPr lang="de-DE" sz="2200" b="1" i="1" dirty="0" smtClean="0">
                <a:solidFill>
                  <a:srgbClr val="002060"/>
                </a:solidFill>
                <a:latin typeface="Book Antiqua" panose="02040602050305030304" pitchFamily="18" charset="0"/>
                <a:cs typeface="Arial" panose="020B0604020202020204" pitchFamily="34" charset="0"/>
              </a:rPr>
              <a:t>nd </a:t>
            </a:r>
          </a:p>
          <a:p>
            <a:r>
              <a:rPr lang="de-DE" sz="2200" b="1" dirty="0">
                <a:solidFill>
                  <a:srgbClr val="002060"/>
                </a:solidFill>
                <a:latin typeface="Book Antiqua" panose="02040602050305030304" pitchFamily="18" charset="0"/>
                <a:cs typeface="Arial" panose="020B0604020202020204" pitchFamily="34" charset="0"/>
              </a:rPr>
              <a:t>i</a:t>
            </a:r>
            <a:r>
              <a:rPr lang="de-DE" sz="2200" b="1" dirty="0" smtClean="0">
                <a:solidFill>
                  <a:srgbClr val="002060"/>
                </a:solidFill>
                <a:latin typeface="Book Antiqua" panose="02040602050305030304" pitchFamily="18" charset="0"/>
                <a:cs typeface="Arial" panose="020B0604020202020204" pitchFamily="34" charset="0"/>
              </a:rPr>
              <a:t>m Menschen</a:t>
            </a:r>
            <a:endParaRPr lang="de-DE" sz="2200" b="1" dirty="0">
              <a:solidFill>
                <a:srgbClr val="002060"/>
              </a:solidFill>
              <a:latin typeface="Book Antiqua" panose="02040602050305030304" pitchFamily="18" charset="0"/>
              <a:cs typeface="Arial" panose="020B0604020202020204" pitchFamily="34" charset="0"/>
            </a:endParaRPr>
          </a:p>
        </p:txBody>
      </p:sp>
      <p:sp>
        <p:nvSpPr>
          <p:cNvPr id="16" name="Titel 2"/>
          <p:cNvSpPr txBox="1">
            <a:spLocks/>
          </p:cNvSpPr>
          <p:nvPr/>
        </p:nvSpPr>
        <p:spPr>
          <a:xfrm>
            <a:off x="2051720" y="836712"/>
            <a:ext cx="5040560" cy="7932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000" b="1" dirty="0" smtClean="0">
                <a:solidFill>
                  <a:srgbClr val="7030A0"/>
                </a:solidFill>
                <a:latin typeface="Book Antiqua" panose="02040602050305030304" pitchFamily="18" charset="0"/>
              </a:rPr>
              <a:t>VOM ETHOS  ZUM EROS</a:t>
            </a:r>
            <a:endParaRPr lang="de-DE" sz="3200" b="1" dirty="0" smtClean="0">
              <a:solidFill>
                <a:srgbClr val="7030A0"/>
              </a:solidFill>
              <a:latin typeface="Book Antiqua" panose="02040602050305030304" pitchFamily="18" charset="0"/>
            </a:endParaRPr>
          </a:p>
        </p:txBody>
      </p:sp>
      <p:sp>
        <p:nvSpPr>
          <p:cNvPr id="15" name="Titel 2"/>
          <p:cNvSpPr txBox="1">
            <a:spLocks/>
          </p:cNvSpPr>
          <p:nvPr/>
        </p:nvSpPr>
        <p:spPr>
          <a:xfrm>
            <a:off x="3563888" y="1485917"/>
            <a:ext cx="3312368" cy="581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400" b="1" dirty="0" err="1">
                <a:solidFill>
                  <a:srgbClr val="7030A0"/>
                </a:solidFill>
                <a:latin typeface="Book Antiqua" panose="02040602050305030304" pitchFamily="18" charset="0"/>
              </a:rPr>
              <a:t>ἔθος</a:t>
            </a:r>
            <a:r>
              <a:rPr lang="de-DE" sz="2400" b="1" dirty="0">
                <a:solidFill>
                  <a:srgbClr val="7030A0"/>
                </a:solidFill>
                <a:latin typeface="Book Antiqua" panose="02040602050305030304" pitchFamily="18" charset="0"/>
              </a:rPr>
              <a:t>   </a:t>
            </a:r>
            <a:r>
              <a:rPr lang="de-DE" sz="2400" b="1" dirty="0" smtClean="0">
                <a:solidFill>
                  <a:srgbClr val="7030A0"/>
                </a:solidFill>
                <a:latin typeface="Book Antiqua" panose="02040602050305030304" pitchFamily="18" charset="0"/>
              </a:rPr>
              <a:t>                    </a:t>
            </a:r>
            <a:r>
              <a:rPr lang="de-DE" sz="2400" b="1" dirty="0" err="1" smtClean="0">
                <a:solidFill>
                  <a:srgbClr val="7030A0"/>
                </a:solidFill>
                <a:latin typeface="Book Antiqua" panose="02040602050305030304" pitchFamily="18" charset="0"/>
              </a:rPr>
              <a:t>ἔρως</a:t>
            </a:r>
            <a:endParaRPr lang="de-DE" sz="2400" b="1" dirty="0">
              <a:solidFill>
                <a:srgbClr val="7030A0"/>
              </a:solidFill>
              <a:latin typeface="Book Antiqua" panose="02040602050305030304" pitchFamily="18" charset="0"/>
            </a:endParaRPr>
          </a:p>
        </p:txBody>
      </p:sp>
      <p:sp>
        <p:nvSpPr>
          <p:cNvPr id="20" name="Titel 2"/>
          <p:cNvSpPr txBox="1">
            <a:spLocks/>
          </p:cNvSpPr>
          <p:nvPr/>
        </p:nvSpPr>
        <p:spPr>
          <a:xfrm>
            <a:off x="2123728" y="2636912"/>
            <a:ext cx="4841579"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dirty="0">
                <a:solidFill>
                  <a:srgbClr val="002060"/>
                </a:solidFill>
                <a:latin typeface="Book Antiqua" panose="02040602050305030304" pitchFamily="18" charset="0"/>
              </a:rPr>
              <a:t>Auf der Suche nach dem </a:t>
            </a:r>
            <a:endParaRPr lang="de-DE" sz="2400" dirty="0" smtClean="0">
              <a:solidFill>
                <a:srgbClr val="002060"/>
              </a:solidFill>
              <a:latin typeface="Book Antiqua" panose="02040602050305030304" pitchFamily="18" charset="0"/>
            </a:endParaRPr>
          </a:p>
          <a:p>
            <a:r>
              <a:rPr lang="de-DE" sz="2400" b="1" dirty="0" smtClean="0">
                <a:solidFill>
                  <a:srgbClr val="002060"/>
                </a:solidFill>
                <a:latin typeface="Book Antiqua" panose="02040602050305030304" pitchFamily="18" charset="0"/>
              </a:rPr>
              <a:t>EINEN</a:t>
            </a:r>
            <a:endParaRPr lang="de-DE" sz="2400" dirty="0"/>
          </a:p>
        </p:txBody>
      </p:sp>
    </p:spTree>
    <p:extLst>
      <p:ext uri="{BB962C8B-B14F-4D97-AF65-F5344CB8AC3E}">
        <p14:creationId xmlns:p14="http://schemas.microsoft.com/office/powerpoint/2010/main" val="17544963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162029" y="3932965"/>
            <a:ext cx="6400800" cy="1752600"/>
          </a:xfrm>
        </p:spPr>
        <p:txBody>
          <a:bodyPr/>
          <a:lstStyle/>
          <a:p>
            <a:endParaRPr lang="de-DE" dirty="0"/>
          </a:p>
        </p:txBody>
      </p:sp>
      <p:sp>
        <p:nvSpPr>
          <p:cNvPr id="2" name="Titel 1"/>
          <p:cNvSpPr>
            <a:spLocks noGrp="1"/>
          </p:cNvSpPr>
          <p:nvPr>
            <p:ph type="ctrTitle"/>
          </p:nvPr>
        </p:nvSpPr>
        <p:spPr>
          <a:xfrm>
            <a:off x="476229" y="1961166"/>
            <a:ext cx="7772400" cy="1470025"/>
          </a:xfrm>
        </p:spPr>
        <p:txBody>
          <a:bodyPr/>
          <a:lstStyle/>
          <a:p>
            <a:r>
              <a:rPr lang="de-DE" dirty="0" err="1" smtClean="0"/>
              <a:t>DerDer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381853" cy="6885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2300090" y="107938"/>
            <a:ext cx="4124677" cy="830997"/>
          </a:xfrm>
          <a:prstGeom prst="rect">
            <a:avLst/>
          </a:prstGeom>
          <a:noFill/>
        </p:spPr>
        <p:txBody>
          <a:bodyPr wrap="square" rtlCol="0">
            <a:spAutoFit/>
          </a:bodyPr>
          <a:lstStyle/>
          <a:p>
            <a:pPr algn="ctr"/>
            <a:r>
              <a:rPr lang="de-DE" sz="2400" b="1" dirty="0" smtClean="0">
                <a:ln w="50800"/>
                <a:solidFill>
                  <a:schemeClr val="bg1">
                    <a:shade val="50000"/>
                  </a:schemeClr>
                </a:solidFill>
                <a:latin typeface="Academy Engraved LET" pitchFamily="2" charset="0"/>
              </a:rPr>
              <a:t>Geschichtliche Betrachtung zu </a:t>
            </a:r>
          </a:p>
          <a:p>
            <a:pPr algn="ctr"/>
            <a:r>
              <a:rPr lang="de-DE" sz="2400" b="1" dirty="0" smtClean="0">
                <a:ln w="50800"/>
                <a:solidFill>
                  <a:schemeClr val="bg1">
                    <a:shade val="50000"/>
                  </a:schemeClr>
                </a:solidFill>
                <a:latin typeface="Academy Engraved LET" pitchFamily="2" charset="0"/>
              </a:rPr>
              <a:t>Kosmos und Kosmologie</a:t>
            </a:r>
            <a:endParaRPr lang="de-DE" sz="2400" b="1" cap="none" spc="0" dirty="0" smtClean="0">
              <a:ln w="50800"/>
              <a:solidFill>
                <a:schemeClr val="bg1">
                  <a:shade val="50000"/>
                </a:schemeClr>
              </a:solidFill>
              <a:effectLst/>
              <a:latin typeface="Academy Engraved LET" pitchFamily="2" charset="0"/>
            </a:endParaRPr>
          </a:p>
        </p:txBody>
      </p:sp>
      <p:sp>
        <p:nvSpPr>
          <p:cNvPr id="12" name="Textfeld 11"/>
          <p:cNvSpPr txBox="1"/>
          <p:nvPr/>
        </p:nvSpPr>
        <p:spPr>
          <a:xfrm>
            <a:off x="331271" y="1171508"/>
            <a:ext cx="4967262" cy="1138773"/>
          </a:xfrm>
          <a:prstGeom prst="rect">
            <a:avLst/>
          </a:prstGeom>
          <a:noFill/>
        </p:spPr>
        <p:txBody>
          <a:bodyPr wrap="square" rtlCol="0">
            <a:spAutoFit/>
          </a:bodyPr>
          <a:lstStyle/>
          <a:p>
            <a:r>
              <a:rPr lang="de-DE" sz="2200" dirty="0" smtClean="0">
                <a:solidFill>
                  <a:schemeClr val="tx2">
                    <a:lumMod val="20000"/>
                    <a:lumOff val="80000"/>
                  </a:schemeClr>
                </a:solidFill>
                <a:latin typeface="Academy Engraved LET" pitchFamily="2" charset="0"/>
              </a:rPr>
              <a:t>Ursprung für Kosmos </a:t>
            </a:r>
            <a:r>
              <a:rPr lang="de-DE" sz="2200" dirty="0" err="1" smtClean="0">
                <a:solidFill>
                  <a:schemeClr val="tx2">
                    <a:lumMod val="20000"/>
                    <a:lumOff val="80000"/>
                  </a:schemeClr>
                </a:solidFill>
                <a:latin typeface="Academy Engraved LET" pitchFamily="2" charset="0"/>
              </a:rPr>
              <a:t>aliasWeltgefüge</a:t>
            </a:r>
            <a:r>
              <a:rPr lang="de-DE" sz="2200" dirty="0" smtClean="0">
                <a:solidFill>
                  <a:schemeClr val="tx2">
                    <a:lumMod val="20000"/>
                    <a:lumOff val="80000"/>
                  </a:schemeClr>
                </a:solidFill>
                <a:latin typeface="Academy Engraved LET" pitchFamily="2" charset="0"/>
              </a:rPr>
              <a:t>, Weltordnung ist das altgriechische </a:t>
            </a:r>
            <a:r>
              <a:rPr lang="de-DE" sz="2200" dirty="0">
                <a:solidFill>
                  <a:schemeClr val="tx2">
                    <a:lumMod val="20000"/>
                    <a:lumOff val="80000"/>
                  </a:schemeClr>
                </a:solidFill>
                <a:latin typeface="Academy Engraved LET" pitchFamily="2" charset="0"/>
              </a:rPr>
              <a:t>Wort </a:t>
            </a:r>
            <a:r>
              <a:rPr lang="de-DE" sz="2400" dirty="0" smtClean="0">
                <a:solidFill>
                  <a:schemeClr val="accent1">
                    <a:lumMod val="60000"/>
                    <a:lumOff val="40000"/>
                  </a:schemeClr>
                </a:solidFill>
                <a:latin typeface="Academy Engraved LET" pitchFamily="2" charset="0"/>
                <a:sym typeface="Symbol"/>
              </a:rPr>
              <a:t></a:t>
            </a:r>
            <a:r>
              <a:rPr lang="de-DE" sz="2400" dirty="0" smtClean="0">
                <a:solidFill>
                  <a:schemeClr val="accent1">
                    <a:lumMod val="60000"/>
                    <a:lumOff val="40000"/>
                  </a:schemeClr>
                </a:solidFill>
                <a:latin typeface="Symbol" panose="05050102010706020507" pitchFamily="18" charset="2"/>
                <a:sym typeface="Symbol"/>
              </a:rPr>
              <a:t></a:t>
            </a:r>
            <a:r>
              <a:rPr lang="de-DE" sz="2400" dirty="0" smtClean="0">
                <a:solidFill>
                  <a:schemeClr val="tx2">
                    <a:lumMod val="20000"/>
                    <a:lumOff val="80000"/>
                  </a:schemeClr>
                </a:solidFill>
                <a:latin typeface="Academy Engraved LET" pitchFamily="2" charset="0"/>
              </a:rPr>
              <a:t> </a:t>
            </a:r>
            <a:r>
              <a:rPr lang="de-DE" sz="2200" dirty="0" smtClean="0">
                <a:solidFill>
                  <a:schemeClr val="tx2">
                    <a:lumMod val="20000"/>
                    <a:lumOff val="80000"/>
                  </a:schemeClr>
                </a:solidFill>
                <a:latin typeface="Academy Engraved LET" pitchFamily="2" charset="0"/>
              </a:rPr>
              <a:t>für Schmuck, Glanz, Ordnung.</a:t>
            </a:r>
            <a:endParaRPr lang="de-DE" sz="2200" b="1" cap="none" spc="0" dirty="0" smtClean="0">
              <a:ln w="50800"/>
              <a:solidFill>
                <a:schemeClr val="tx2">
                  <a:lumMod val="20000"/>
                  <a:lumOff val="80000"/>
                </a:schemeClr>
              </a:solidFill>
              <a:effectLst/>
              <a:latin typeface="Academy Engraved LET" pitchFamily="2"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533" y="1292275"/>
            <a:ext cx="3757373" cy="2499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329981" y="2439777"/>
            <a:ext cx="4752528" cy="1107996"/>
          </a:xfrm>
          <a:prstGeom prst="rect">
            <a:avLst/>
          </a:prstGeom>
          <a:noFill/>
        </p:spPr>
        <p:txBody>
          <a:bodyPr wrap="square" rtlCol="0">
            <a:spAutoFit/>
          </a:bodyPr>
          <a:lstStyle/>
          <a:p>
            <a:r>
              <a:rPr lang="de-DE" sz="2200" dirty="0">
                <a:solidFill>
                  <a:schemeClr val="tx2">
                    <a:lumMod val="20000"/>
                    <a:lumOff val="80000"/>
                  </a:schemeClr>
                </a:solidFill>
                <a:latin typeface="Academy Engraved LET" pitchFamily="2" charset="0"/>
              </a:rPr>
              <a:t>Entsprechend </a:t>
            </a:r>
            <a:r>
              <a:rPr lang="de-DE" sz="2200" dirty="0" smtClean="0">
                <a:solidFill>
                  <a:schemeClr val="tx2">
                    <a:lumMod val="20000"/>
                    <a:lumOff val="80000"/>
                  </a:schemeClr>
                </a:solidFill>
                <a:latin typeface="Academy Engraved LET" pitchFamily="2" charset="0"/>
              </a:rPr>
              <a:t>meint Kosmologie </a:t>
            </a:r>
            <a:r>
              <a:rPr lang="de-DE" sz="2200" dirty="0">
                <a:solidFill>
                  <a:schemeClr val="tx2">
                    <a:lumMod val="20000"/>
                    <a:lumOff val="80000"/>
                  </a:schemeClr>
                </a:solidFill>
                <a:latin typeface="Academy Engraved LET" pitchFamily="2" charset="0"/>
              </a:rPr>
              <a:t>(aus </a:t>
            </a:r>
            <a:r>
              <a:rPr lang="de-DE" sz="2200" dirty="0" err="1">
                <a:solidFill>
                  <a:schemeClr val="accent1">
                    <a:lumMod val="60000"/>
                    <a:lumOff val="40000"/>
                  </a:schemeClr>
                </a:solidFill>
                <a:latin typeface="Symbol" panose="05050102010706020507" pitchFamily="18" charset="2"/>
              </a:rPr>
              <a:t>kosmos</a:t>
            </a:r>
            <a:r>
              <a:rPr lang="de-DE" sz="2200" dirty="0">
                <a:solidFill>
                  <a:schemeClr val="accent1">
                    <a:lumMod val="60000"/>
                    <a:lumOff val="40000"/>
                  </a:schemeClr>
                </a:solidFill>
                <a:latin typeface="Symbol" panose="05050102010706020507" pitchFamily="18" charset="2"/>
              </a:rPr>
              <a:t> + </a:t>
            </a:r>
            <a:r>
              <a:rPr lang="de-DE" sz="2200" dirty="0" err="1" smtClean="0">
                <a:solidFill>
                  <a:schemeClr val="accent1">
                    <a:lumMod val="60000"/>
                    <a:lumOff val="40000"/>
                  </a:schemeClr>
                </a:solidFill>
                <a:latin typeface="Symbol" panose="05050102010706020507" pitchFamily="18" charset="2"/>
              </a:rPr>
              <a:t>logos</a:t>
            </a:r>
            <a:r>
              <a:rPr lang="de-DE" sz="2200" dirty="0" smtClean="0">
                <a:solidFill>
                  <a:schemeClr val="accent1">
                    <a:lumMod val="60000"/>
                    <a:lumOff val="40000"/>
                  </a:schemeClr>
                </a:solidFill>
                <a:latin typeface="Symbol" panose="05050102010706020507" pitchFamily="18" charset="2"/>
              </a:rPr>
              <a:t> =</a:t>
            </a:r>
            <a:r>
              <a:rPr lang="de-DE" sz="2200" dirty="0">
                <a:solidFill>
                  <a:schemeClr val="accent1">
                    <a:lumMod val="60000"/>
                    <a:lumOff val="40000"/>
                  </a:schemeClr>
                </a:solidFill>
                <a:latin typeface="Symbol" panose="05050102010706020507" pitchFamily="18" charset="2"/>
              </a:rPr>
              <a:t> </a:t>
            </a:r>
            <a:r>
              <a:rPr lang="de-DE" sz="2200" dirty="0" err="1">
                <a:solidFill>
                  <a:schemeClr val="accent1">
                    <a:lumMod val="60000"/>
                    <a:lumOff val="40000"/>
                  </a:schemeClr>
                </a:solidFill>
                <a:latin typeface="Symbol" panose="05050102010706020507" pitchFamily="18" charset="2"/>
              </a:rPr>
              <a:t>kosmologia</a:t>
            </a:r>
            <a:r>
              <a:rPr lang="de-DE" sz="2200" dirty="0" smtClean="0">
                <a:solidFill>
                  <a:schemeClr val="accent1">
                    <a:lumMod val="60000"/>
                    <a:lumOff val="40000"/>
                  </a:schemeClr>
                </a:solidFill>
                <a:latin typeface="Symbol" panose="05050102010706020507" pitchFamily="18" charset="2"/>
              </a:rPr>
              <a:t> </a:t>
            </a:r>
            <a:br>
              <a:rPr lang="de-DE" sz="2200" dirty="0" smtClean="0">
                <a:solidFill>
                  <a:schemeClr val="accent1">
                    <a:lumMod val="60000"/>
                    <a:lumOff val="40000"/>
                  </a:schemeClr>
                </a:solidFill>
                <a:latin typeface="Symbol" panose="05050102010706020507" pitchFamily="18" charset="2"/>
              </a:rPr>
            </a:br>
            <a:r>
              <a:rPr lang="de-DE" sz="2200" dirty="0" smtClean="0">
                <a:solidFill>
                  <a:schemeClr val="tx2">
                    <a:lumMod val="20000"/>
                    <a:lumOff val="80000"/>
                  </a:schemeClr>
                </a:solidFill>
                <a:latin typeface="Academy Engraved LET" pitchFamily="2" charset="0"/>
              </a:rPr>
              <a:t>„</a:t>
            </a:r>
            <a:r>
              <a:rPr lang="de-DE" sz="2200" dirty="0">
                <a:solidFill>
                  <a:schemeClr val="tx2">
                    <a:lumMod val="20000"/>
                    <a:lumOff val="80000"/>
                  </a:schemeClr>
                </a:solidFill>
                <a:latin typeface="Academy Engraved LET" pitchFamily="2" charset="0"/>
              </a:rPr>
              <a:t>die Lehre von der Welt“. </a:t>
            </a:r>
            <a:r>
              <a:rPr lang="de-DE" sz="2200" dirty="0" smtClean="0">
                <a:solidFill>
                  <a:schemeClr val="tx2">
                    <a:lumMod val="20000"/>
                    <a:lumOff val="80000"/>
                  </a:schemeClr>
                </a:solidFill>
                <a:latin typeface="Academy Engraved LET" pitchFamily="2" charset="0"/>
              </a:rPr>
              <a:t>.</a:t>
            </a:r>
            <a:endParaRPr lang="de-DE" sz="2200" b="1" cap="none" spc="0" dirty="0" smtClean="0">
              <a:ln w="50800"/>
              <a:solidFill>
                <a:schemeClr val="tx2">
                  <a:lumMod val="20000"/>
                  <a:lumOff val="80000"/>
                </a:schemeClr>
              </a:solidFill>
              <a:effectLst/>
              <a:latin typeface="Academy Engraved LET" pitchFamily="2" charset="0"/>
            </a:endParaRPr>
          </a:p>
        </p:txBody>
      </p:sp>
      <p:sp>
        <p:nvSpPr>
          <p:cNvPr id="16" name="Textfeld 15"/>
          <p:cNvSpPr txBox="1"/>
          <p:nvPr/>
        </p:nvSpPr>
        <p:spPr>
          <a:xfrm>
            <a:off x="257973" y="3763797"/>
            <a:ext cx="8825111" cy="1446550"/>
          </a:xfrm>
          <a:prstGeom prst="rect">
            <a:avLst/>
          </a:prstGeom>
          <a:noFill/>
        </p:spPr>
        <p:txBody>
          <a:bodyPr wrap="square" rtlCol="0">
            <a:spAutoFit/>
          </a:bodyPr>
          <a:lstStyle/>
          <a:p>
            <a:r>
              <a:rPr lang="de-DE" sz="2200" dirty="0" smtClean="0">
                <a:solidFill>
                  <a:schemeClr val="tx2">
                    <a:lumMod val="20000"/>
                    <a:lumOff val="80000"/>
                  </a:schemeClr>
                </a:solidFill>
                <a:latin typeface="Academy Engraved LET" pitchFamily="2" charset="0"/>
              </a:rPr>
              <a:t>Man sollte unterscheiden zwischen:</a:t>
            </a:r>
          </a:p>
          <a:p>
            <a:r>
              <a:rPr lang="de-DE" sz="2200" cap="none" spc="0" dirty="0" smtClean="0">
                <a:ln w="50800"/>
                <a:solidFill>
                  <a:schemeClr val="tx2">
                    <a:lumMod val="20000"/>
                    <a:lumOff val="80000"/>
                  </a:schemeClr>
                </a:solidFill>
                <a:effectLst/>
                <a:latin typeface="Academy Engraved LET" pitchFamily="2" charset="0"/>
              </a:rPr>
              <a:t>     Welt- (Kosmos-) </a:t>
            </a:r>
            <a:r>
              <a:rPr lang="de-DE" sz="2200" u="sng" cap="none" spc="0" dirty="0" smtClean="0">
                <a:ln w="50800"/>
                <a:solidFill>
                  <a:schemeClr val="tx2">
                    <a:lumMod val="20000"/>
                    <a:lumOff val="80000"/>
                  </a:schemeClr>
                </a:solidFill>
                <a:effectLst/>
                <a:latin typeface="Academy Engraved LET" pitchFamily="2" charset="0"/>
              </a:rPr>
              <a:t>Beschreibungen</a:t>
            </a:r>
            <a:r>
              <a:rPr lang="de-DE" sz="2200" cap="none" spc="0" dirty="0" smtClean="0">
                <a:ln w="50800"/>
                <a:solidFill>
                  <a:schemeClr val="tx2">
                    <a:lumMod val="20000"/>
                    <a:lumOff val="80000"/>
                  </a:schemeClr>
                </a:solidFill>
                <a:effectLst/>
                <a:latin typeface="Academy Engraved LET" pitchFamily="2" charset="0"/>
              </a:rPr>
              <a:t> in Schöpfungs-</a:t>
            </a:r>
            <a:r>
              <a:rPr lang="de-DE" sz="2200" u="sng" cap="none" spc="0" dirty="0" smtClean="0">
                <a:ln w="50800"/>
                <a:solidFill>
                  <a:schemeClr val="tx2">
                    <a:lumMod val="20000"/>
                    <a:lumOff val="80000"/>
                  </a:schemeClr>
                </a:solidFill>
                <a:effectLst/>
                <a:latin typeface="Academy Engraved LET" pitchFamily="2" charset="0"/>
              </a:rPr>
              <a:t>Mythen</a:t>
            </a:r>
          </a:p>
          <a:p>
            <a:r>
              <a:rPr lang="de-DE" sz="2200" dirty="0">
                <a:ln w="50800"/>
                <a:solidFill>
                  <a:schemeClr val="tx2">
                    <a:lumMod val="20000"/>
                    <a:lumOff val="80000"/>
                  </a:schemeClr>
                </a:solidFill>
                <a:latin typeface="Academy Engraved LET" pitchFamily="2" charset="0"/>
              </a:rPr>
              <a:t> </a:t>
            </a:r>
            <a:r>
              <a:rPr lang="de-DE" sz="2200" dirty="0" smtClean="0">
                <a:ln w="50800"/>
                <a:solidFill>
                  <a:schemeClr val="tx2">
                    <a:lumMod val="20000"/>
                    <a:lumOff val="80000"/>
                  </a:schemeClr>
                </a:solidFill>
                <a:latin typeface="Academy Engraved LET" pitchFamily="2" charset="0"/>
              </a:rPr>
              <a:t>    Welt- </a:t>
            </a:r>
            <a:r>
              <a:rPr lang="de-DE" sz="2200" dirty="0">
                <a:ln w="50800"/>
                <a:solidFill>
                  <a:schemeClr val="tx2">
                    <a:lumMod val="20000"/>
                    <a:lumOff val="80000"/>
                  </a:schemeClr>
                </a:solidFill>
                <a:latin typeface="Academy Engraved LET" pitchFamily="2" charset="0"/>
              </a:rPr>
              <a:t>(Kosmos-) </a:t>
            </a:r>
            <a:r>
              <a:rPr lang="de-DE" sz="2200" u="sng" dirty="0" smtClean="0">
                <a:ln w="50800"/>
                <a:solidFill>
                  <a:schemeClr val="tx2">
                    <a:lumMod val="20000"/>
                    <a:lumOff val="80000"/>
                  </a:schemeClr>
                </a:solidFill>
                <a:latin typeface="Academy Engraved LET" pitchFamily="2" charset="0"/>
              </a:rPr>
              <a:t>Erklärungen</a:t>
            </a:r>
            <a:r>
              <a:rPr lang="de-DE" sz="2200" dirty="0" smtClean="0">
                <a:ln w="50800"/>
                <a:solidFill>
                  <a:schemeClr val="tx2">
                    <a:lumMod val="20000"/>
                    <a:lumOff val="80000"/>
                  </a:schemeClr>
                </a:solidFill>
                <a:latin typeface="Academy Engraved LET" pitchFamily="2" charset="0"/>
              </a:rPr>
              <a:t> </a:t>
            </a:r>
            <a:r>
              <a:rPr lang="de-DE" sz="2000" dirty="0" smtClean="0">
                <a:ln w="50800"/>
                <a:solidFill>
                  <a:schemeClr val="tx2">
                    <a:lumMod val="20000"/>
                    <a:lumOff val="80000"/>
                  </a:schemeClr>
                </a:solidFill>
                <a:latin typeface="Arial" panose="020B0604020202020204" pitchFamily="34" charset="0"/>
                <a:cs typeface="Arial" panose="020B0604020202020204" pitchFamily="34" charset="0"/>
              </a:rPr>
              <a:t>=</a:t>
            </a:r>
            <a:r>
              <a:rPr lang="de-DE" sz="2200" dirty="0" smtClean="0">
                <a:ln w="50800"/>
                <a:solidFill>
                  <a:schemeClr val="tx2">
                    <a:lumMod val="20000"/>
                    <a:lumOff val="80000"/>
                  </a:schemeClr>
                </a:solidFill>
                <a:latin typeface="Academy Engraved LET" pitchFamily="2" charset="0"/>
              </a:rPr>
              <a:t> Kosmologien</a:t>
            </a:r>
          </a:p>
          <a:p>
            <a:r>
              <a:rPr lang="de-DE" sz="2200" cap="none" spc="0" dirty="0">
                <a:ln w="50800"/>
                <a:solidFill>
                  <a:schemeClr val="tx2">
                    <a:lumMod val="20000"/>
                    <a:lumOff val="80000"/>
                  </a:schemeClr>
                </a:solidFill>
                <a:effectLst/>
                <a:latin typeface="Academy Engraved LET" pitchFamily="2" charset="0"/>
              </a:rPr>
              <a:t> </a:t>
            </a:r>
            <a:r>
              <a:rPr lang="de-DE" sz="2200" cap="none" spc="0" dirty="0" smtClean="0">
                <a:ln w="50800"/>
                <a:solidFill>
                  <a:schemeClr val="tx2">
                    <a:lumMod val="20000"/>
                    <a:lumOff val="80000"/>
                  </a:schemeClr>
                </a:solidFill>
                <a:effectLst/>
                <a:latin typeface="Academy Engraved LET" pitchFamily="2" charset="0"/>
              </a:rPr>
              <a:t>    Welt- </a:t>
            </a:r>
            <a:r>
              <a:rPr lang="de-DE" sz="2200" dirty="0">
                <a:ln w="50800"/>
                <a:solidFill>
                  <a:schemeClr val="tx2">
                    <a:lumMod val="20000"/>
                    <a:lumOff val="80000"/>
                  </a:schemeClr>
                </a:solidFill>
                <a:latin typeface="Academy Engraved LET" pitchFamily="2" charset="0"/>
              </a:rPr>
              <a:t>(Kosmos-) </a:t>
            </a:r>
            <a:r>
              <a:rPr lang="de-DE" sz="2200" u="sng" dirty="0" smtClean="0">
                <a:ln w="50800"/>
                <a:solidFill>
                  <a:schemeClr val="tx2">
                    <a:lumMod val="20000"/>
                    <a:lumOff val="80000"/>
                  </a:schemeClr>
                </a:solidFill>
                <a:latin typeface="Academy Engraved LET" pitchFamily="2" charset="0"/>
              </a:rPr>
              <a:t>Visionen</a:t>
            </a:r>
            <a:r>
              <a:rPr lang="de-DE" sz="2200" dirty="0" smtClean="0">
                <a:ln w="50800"/>
                <a:solidFill>
                  <a:schemeClr val="tx2">
                    <a:lumMod val="20000"/>
                    <a:lumOff val="80000"/>
                  </a:schemeClr>
                </a:solidFill>
                <a:latin typeface="Academy Engraved LET" pitchFamily="2" charset="0"/>
              </a:rPr>
              <a:t> von einzelnen Mystikern</a:t>
            </a:r>
            <a:endParaRPr lang="de-DE" sz="2200" cap="none" spc="0" dirty="0" smtClean="0">
              <a:ln w="50800"/>
              <a:solidFill>
                <a:schemeClr val="tx2">
                  <a:lumMod val="20000"/>
                  <a:lumOff val="80000"/>
                </a:schemeClr>
              </a:solidFill>
              <a:effectLst/>
              <a:latin typeface="Academy Engraved LET" pitchFamily="2" charset="0"/>
            </a:endParaRPr>
          </a:p>
        </p:txBody>
      </p:sp>
      <p:sp>
        <p:nvSpPr>
          <p:cNvPr id="17" name="Textfeld 16"/>
          <p:cNvSpPr txBox="1"/>
          <p:nvPr/>
        </p:nvSpPr>
        <p:spPr>
          <a:xfrm>
            <a:off x="257973" y="5419981"/>
            <a:ext cx="8825111" cy="1107996"/>
          </a:xfrm>
          <a:prstGeom prst="rect">
            <a:avLst/>
          </a:prstGeom>
          <a:noFill/>
        </p:spPr>
        <p:txBody>
          <a:bodyPr wrap="square" rtlCol="0">
            <a:spAutoFit/>
          </a:bodyPr>
          <a:lstStyle/>
          <a:p>
            <a:r>
              <a:rPr lang="de-DE" sz="2200" dirty="0" smtClean="0">
                <a:ln w="50800"/>
                <a:solidFill>
                  <a:schemeClr val="tx2">
                    <a:lumMod val="20000"/>
                    <a:lumOff val="80000"/>
                  </a:schemeClr>
                </a:solidFill>
                <a:latin typeface="Academy Engraved LET" pitchFamily="2" charset="0"/>
              </a:rPr>
              <a:t>Kosmologien sind als verstehbare und erlernbare Lehren gedacht, die mit </a:t>
            </a:r>
            <a:r>
              <a:rPr lang="de-DE" sz="2200" dirty="0" err="1" smtClean="0">
                <a:ln w="50800"/>
                <a:solidFill>
                  <a:schemeClr val="tx2">
                    <a:lumMod val="20000"/>
                    <a:lumOff val="80000"/>
                  </a:schemeClr>
                </a:solidFill>
                <a:latin typeface="Academy Engraved LET" pitchFamily="2" charset="0"/>
              </a:rPr>
              <a:t>niedergechriebenen</a:t>
            </a:r>
            <a:r>
              <a:rPr lang="de-DE" sz="2200" dirty="0" smtClean="0">
                <a:ln w="50800"/>
                <a:solidFill>
                  <a:schemeClr val="tx2">
                    <a:lumMod val="20000"/>
                    <a:lumOff val="80000"/>
                  </a:schemeClr>
                </a:solidFill>
                <a:latin typeface="Academy Engraved LET" pitchFamily="2" charset="0"/>
              </a:rPr>
              <a:t> Worten dargelegt werden und also nachvollzogen werden können, ja müssen, um allgemein akzeptiert zu werden.</a:t>
            </a:r>
            <a:endParaRPr lang="de-DE" sz="2200" cap="none" spc="0" dirty="0" smtClean="0">
              <a:ln w="50800"/>
              <a:solidFill>
                <a:schemeClr val="tx2">
                  <a:lumMod val="20000"/>
                  <a:lumOff val="80000"/>
                </a:schemeClr>
              </a:solidFill>
              <a:effectLst/>
              <a:latin typeface="Academy Engraved LET" pitchFamily="2" charset="0"/>
            </a:endParaRPr>
          </a:p>
        </p:txBody>
      </p:sp>
    </p:spTree>
    <p:extLst>
      <p:ext uri="{BB962C8B-B14F-4D97-AF65-F5344CB8AC3E}">
        <p14:creationId xmlns:p14="http://schemas.microsoft.com/office/powerpoint/2010/main" val="1199539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260835"/>
            <a:ext cx="932452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2302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1">
                <a:tint val="80000"/>
                <a:satMod val="300000"/>
              </a:schemeClr>
            </a:gs>
            <a:gs pos="99000">
              <a:schemeClr val="accent1">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Textfeld 7"/>
          <p:cNvSpPr txBox="1"/>
          <p:nvPr/>
        </p:nvSpPr>
        <p:spPr>
          <a:xfrm>
            <a:off x="2509660" y="457508"/>
            <a:ext cx="4124677" cy="523220"/>
          </a:xfrm>
          <a:prstGeom prst="rect">
            <a:avLst/>
          </a:prstGeom>
          <a:noFill/>
        </p:spPr>
        <p:txBody>
          <a:bodyPr wrap="square" rtlCol="0">
            <a:spAutoFit/>
          </a:bodyPr>
          <a:lstStyle/>
          <a:p>
            <a:pPr algn="ctr"/>
            <a:r>
              <a:rPr lang="de-DE" sz="2800" b="1" dirty="0" smtClean="0">
                <a:ln w="50800"/>
                <a:solidFill>
                  <a:srgbClr val="002060"/>
                </a:solidFill>
                <a:latin typeface="Garamond" panose="02020404030301010803" pitchFamily="18" charset="0"/>
              </a:rPr>
              <a:t>Der Mensch im Kosmos</a:t>
            </a:r>
          </a:p>
        </p:txBody>
      </p:sp>
      <p:sp>
        <p:nvSpPr>
          <p:cNvPr id="12" name="Textfeld 11"/>
          <p:cNvSpPr txBox="1"/>
          <p:nvPr/>
        </p:nvSpPr>
        <p:spPr>
          <a:xfrm>
            <a:off x="1115616" y="1372706"/>
            <a:ext cx="2664296" cy="400110"/>
          </a:xfrm>
          <a:prstGeom prst="rect">
            <a:avLst/>
          </a:prstGeom>
          <a:noFill/>
        </p:spPr>
        <p:txBody>
          <a:bodyPr wrap="square" rtlCol="0">
            <a:spAutoFit/>
          </a:bodyPr>
          <a:lstStyle/>
          <a:p>
            <a:pPr>
              <a:spcBef>
                <a:spcPts val="300"/>
              </a:spcBef>
            </a:pPr>
            <a:r>
              <a:rPr lang="de-DE" sz="2000" b="1" dirty="0">
                <a:solidFill>
                  <a:srgbClr val="002060"/>
                </a:solidFill>
                <a:latin typeface="Garamond" panose="02020404030301010803" pitchFamily="18" charset="0"/>
                <a:cs typeface="Adobe Devanagari" pitchFamily="18" charset="0"/>
              </a:rPr>
              <a:t>Der </a:t>
            </a:r>
            <a:r>
              <a:rPr lang="de-DE" sz="2000" b="1" dirty="0" smtClean="0">
                <a:solidFill>
                  <a:srgbClr val="002060"/>
                </a:solidFill>
                <a:latin typeface="Garamond" panose="02020404030301010803" pitchFamily="18" charset="0"/>
                <a:cs typeface="Adobe Devanagari" pitchFamily="18" charset="0"/>
              </a:rPr>
              <a:t>Mensch erkennt </a:t>
            </a:r>
          </a:p>
        </p:txBody>
      </p:sp>
      <p:sp>
        <p:nvSpPr>
          <p:cNvPr id="15" name="Textfeld 14"/>
          <p:cNvSpPr txBox="1"/>
          <p:nvPr/>
        </p:nvSpPr>
        <p:spPr>
          <a:xfrm>
            <a:off x="2195737" y="4245687"/>
            <a:ext cx="2880319" cy="400110"/>
          </a:xfrm>
          <a:prstGeom prst="rect">
            <a:avLst/>
          </a:prstGeom>
          <a:noFill/>
        </p:spPr>
        <p:txBody>
          <a:bodyPr wrap="square" rtlCol="0">
            <a:spAutoFit/>
          </a:bodyPr>
          <a:lstStyle/>
          <a:p>
            <a:pPr>
              <a:spcBef>
                <a:spcPts val="100"/>
              </a:spcBef>
            </a:pPr>
            <a:r>
              <a:rPr lang="de-DE" sz="2000" b="1" dirty="0">
                <a:solidFill>
                  <a:srgbClr val="002060"/>
                </a:solidFill>
                <a:latin typeface="Garamond" panose="02020404030301010803" pitchFamily="18" charset="0"/>
              </a:rPr>
              <a:t>u</a:t>
            </a:r>
            <a:r>
              <a:rPr lang="de-DE" sz="2000" b="1" dirty="0" smtClean="0">
                <a:solidFill>
                  <a:srgbClr val="002060"/>
                </a:solidFill>
                <a:latin typeface="Garamond" panose="02020404030301010803" pitchFamily="18" charset="0"/>
              </a:rPr>
              <a:t>nd den </a:t>
            </a:r>
            <a:r>
              <a:rPr lang="de-DE" sz="2000" b="1" dirty="0" smtClean="0">
                <a:ln w="50800"/>
                <a:solidFill>
                  <a:srgbClr val="002060"/>
                </a:solidFill>
                <a:latin typeface="Garamond" panose="02020404030301010803" pitchFamily="18" charset="0"/>
              </a:rPr>
              <a:t>Kosmos in sich</a:t>
            </a: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2032371"/>
            <a:ext cx="1634581" cy="1440160"/>
          </a:xfrm>
          <a:prstGeom prst="rect">
            <a:avLst/>
          </a:prstGeom>
        </p:spPr>
      </p:pic>
      <p:sp>
        <p:nvSpPr>
          <p:cNvPr id="9" name="Textfeld 8"/>
          <p:cNvSpPr txBox="1"/>
          <p:nvPr/>
        </p:nvSpPr>
        <p:spPr>
          <a:xfrm>
            <a:off x="2195736" y="2513979"/>
            <a:ext cx="2016224" cy="400110"/>
          </a:xfrm>
          <a:prstGeom prst="rect">
            <a:avLst/>
          </a:prstGeom>
          <a:noFill/>
        </p:spPr>
        <p:txBody>
          <a:bodyPr wrap="square" rtlCol="0">
            <a:spAutoFit/>
          </a:bodyPr>
          <a:lstStyle/>
          <a:p>
            <a:pPr>
              <a:spcBef>
                <a:spcPts val="300"/>
              </a:spcBef>
            </a:pPr>
            <a:r>
              <a:rPr lang="de-DE" sz="2000" b="1" dirty="0">
                <a:solidFill>
                  <a:srgbClr val="002060"/>
                </a:solidFill>
                <a:latin typeface="Garamond" panose="02020404030301010803" pitchFamily="18" charset="0"/>
                <a:cs typeface="Adobe Devanagari" pitchFamily="18" charset="0"/>
              </a:rPr>
              <a:t>sich im Kosmos </a:t>
            </a:r>
            <a:endParaRPr lang="de-DE" sz="2000" b="1" dirty="0">
              <a:ln w="50800"/>
              <a:solidFill>
                <a:srgbClr val="002060"/>
              </a:solidFill>
              <a:latin typeface="Garamond" panose="02020404030301010803" pitchFamily="18" charset="0"/>
              <a:cs typeface="Adobe Devanagari" pitchFamily="18" charset="0"/>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517" y="3933056"/>
            <a:ext cx="1613144" cy="1407059"/>
          </a:xfrm>
          <a:prstGeom prst="rect">
            <a:avLst/>
          </a:prstGeom>
        </p:spPr>
      </p:pic>
      <p:sp>
        <p:nvSpPr>
          <p:cNvPr id="10" name="Textfeld 9"/>
          <p:cNvSpPr txBox="1"/>
          <p:nvPr/>
        </p:nvSpPr>
        <p:spPr>
          <a:xfrm>
            <a:off x="3203848" y="5949280"/>
            <a:ext cx="2664296" cy="461665"/>
          </a:xfrm>
          <a:prstGeom prst="rect">
            <a:avLst/>
          </a:prstGeom>
          <a:noFill/>
        </p:spPr>
        <p:txBody>
          <a:bodyPr wrap="square" rtlCol="0">
            <a:spAutoFit/>
          </a:bodyPr>
          <a:lstStyle/>
          <a:p>
            <a:pPr algn="ctr">
              <a:spcBef>
                <a:spcPts val="300"/>
              </a:spcBef>
            </a:pPr>
            <a:r>
              <a:rPr lang="de-DE" sz="2400" b="1" dirty="0" smtClean="0">
                <a:solidFill>
                  <a:srgbClr val="002060"/>
                </a:solidFill>
                <a:latin typeface="Garamond" panose="02020404030301010803" pitchFamily="18" charset="0"/>
                <a:cs typeface="Adobe Devanagari" pitchFamily="18" charset="0"/>
              </a:rPr>
              <a:t>immer wieder </a:t>
            </a:r>
            <a:r>
              <a:rPr lang="de-DE" sz="2400" b="1" dirty="0" smtClean="0">
                <a:solidFill>
                  <a:srgbClr val="7030A0"/>
                </a:solidFill>
                <a:latin typeface="Garamond" panose="02020404030301010803" pitchFamily="18" charset="0"/>
                <a:cs typeface="Adobe Devanagari" pitchFamily="18" charset="0"/>
              </a:rPr>
              <a:t>neu</a:t>
            </a:r>
          </a:p>
        </p:txBody>
      </p:sp>
    </p:spTree>
    <p:extLst>
      <p:ext uri="{BB962C8B-B14F-4D97-AF65-F5344CB8AC3E}">
        <p14:creationId xmlns:p14="http://schemas.microsoft.com/office/powerpoint/2010/main" val="1129303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83768" y="1175439"/>
            <a:ext cx="4104457" cy="597377"/>
          </a:xfrm>
        </p:spPr>
        <p:txBody>
          <a:bodyPr>
            <a:normAutofit/>
          </a:bodyPr>
          <a:lstStyle/>
          <a:p>
            <a:pPr marL="182880" indent="0" algn="ctr">
              <a:buNone/>
            </a:pPr>
            <a:r>
              <a:rPr lang="de-DE" sz="2400" b="1" dirty="0" smtClean="0">
                <a:solidFill>
                  <a:srgbClr val="002060"/>
                </a:solidFill>
                <a:latin typeface="Book Antiqua" panose="02040602050305030304" pitchFamily="18" charset="0"/>
              </a:rPr>
              <a:t>UOMO UNIVERSALE</a:t>
            </a:r>
            <a:r>
              <a:rPr lang="el-GR" sz="2400" b="1" dirty="0" smtClean="0">
                <a:solidFill>
                  <a:srgbClr val="002060"/>
                </a:solidFill>
                <a:latin typeface="Book Antiqua" panose="02040602050305030304" pitchFamily="18" charset="0"/>
              </a:rPr>
              <a:t> </a:t>
            </a:r>
            <a:endParaRPr lang="de-DE" sz="2400" b="1" dirty="0">
              <a:solidFill>
                <a:srgbClr val="002060"/>
              </a:solidFill>
              <a:latin typeface="Book Antiqua" panose="0204060205030503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946" y="2204864"/>
            <a:ext cx="2456600" cy="245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5" y="4898969"/>
            <a:ext cx="3262535" cy="1940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564904"/>
            <a:ext cx="1620961" cy="2354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2636912"/>
            <a:ext cx="2272913" cy="202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Untertitel 3"/>
          <p:cNvSpPr txBox="1">
            <a:spLocks/>
          </p:cNvSpPr>
          <p:nvPr/>
        </p:nvSpPr>
        <p:spPr>
          <a:xfrm>
            <a:off x="6732240" y="5445224"/>
            <a:ext cx="1960240" cy="63415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sz="1600" b="1" dirty="0" smtClean="0">
                <a:solidFill>
                  <a:srgbClr val="002060"/>
                </a:solidFill>
                <a:latin typeface="Book Antiqua" panose="02040602050305030304" pitchFamily="18" charset="0"/>
              </a:rPr>
              <a:t>Leonardo da Vinci</a:t>
            </a:r>
          </a:p>
          <a:p>
            <a:r>
              <a:rPr lang="de-DE" sz="1600" b="1" dirty="0" smtClean="0">
                <a:solidFill>
                  <a:srgbClr val="002060"/>
                </a:solidFill>
                <a:latin typeface="Book Antiqua" panose="02040602050305030304" pitchFamily="18" charset="0"/>
              </a:rPr>
              <a:t>1452 - 1519</a:t>
            </a:r>
          </a:p>
        </p:txBody>
      </p:sp>
      <p:sp>
        <p:nvSpPr>
          <p:cNvPr id="9" name="Titel 1"/>
          <p:cNvSpPr txBox="1">
            <a:spLocks/>
          </p:cNvSpPr>
          <p:nvPr/>
        </p:nvSpPr>
        <p:spPr>
          <a:xfrm>
            <a:off x="1301618" y="383351"/>
            <a:ext cx="6768752"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b="1" dirty="0" smtClean="0">
                <a:solidFill>
                  <a:srgbClr val="002060"/>
                </a:solidFill>
                <a:latin typeface="Book Antiqua" panose="02040602050305030304" pitchFamily="18" charset="0"/>
              </a:rPr>
              <a:t>Neues Selbstvertrauen</a:t>
            </a:r>
            <a:endParaRPr lang="de-DE" sz="2400"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1631154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3" y="0"/>
            <a:ext cx="9324906" cy="6858000"/>
          </a:xfrm>
          <a:prstGeom prst="rect">
            <a:avLst/>
          </a:prstGeom>
        </p:spPr>
      </p:pic>
      <p:sp>
        <p:nvSpPr>
          <p:cNvPr id="15" name="Titel 1"/>
          <p:cNvSpPr txBox="1">
            <a:spLocks/>
          </p:cNvSpPr>
          <p:nvPr/>
        </p:nvSpPr>
        <p:spPr>
          <a:xfrm>
            <a:off x="1331640" y="764704"/>
            <a:ext cx="648072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800" b="1" dirty="0" smtClean="0">
                <a:solidFill>
                  <a:schemeClr val="tx2">
                    <a:lumMod val="20000"/>
                    <a:lumOff val="80000"/>
                  </a:schemeClr>
                </a:solidFill>
                <a:latin typeface="Book Antiqua" panose="02040602050305030304" pitchFamily="18" charset="0"/>
              </a:rPr>
              <a:t>Die nächsten 1000 Jahre:</a:t>
            </a:r>
          </a:p>
          <a:p>
            <a:pPr>
              <a:lnSpc>
                <a:spcPct val="150000"/>
              </a:lnSpc>
            </a:pPr>
            <a:r>
              <a:rPr lang="de-DE" sz="2800" b="1" dirty="0">
                <a:solidFill>
                  <a:schemeClr val="tx2">
                    <a:lumMod val="20000"/>
                    <a:lumOff val="80000"/>
                  </a:schemeClr>
                </a:solidFill>
                <a:latin typeface="Book Antiqua" panose="02040602050305030304" pitchFamily="18" charset="0"/>
              </a:rPr>
              <a:t>d</a:t>
            </a:r>
            <a:r>
              <a:rPr lang="de-DE" sz="2800" b="1" dirty="0" smtClean="0">
                <a:solidFill>
                  <a:schemeClr val="tx2">
                    <a:lumMod val="20000"/>
                    <a:lumOff val="80000"/>
                  </a:schemeClr>
                </a:solidFill>
                <a:latin typeface="Book Antiqua" panose="02040602050305030304" pitchFamily="18" charset="0"/>
              </a:rPr>
              <a:t>er Mensch im Mittelpunkt der Welt</a:t>
            </a:r>
          </a:p>
        </p:txBody>
      </p:sp>
    </p:spTree>
    <p:extLst>
      <p:ext uri="{BB962C8B-B14F-4D97-AF65-F5344CB8AC3E}">
        <p14:creationId xmlns:p14="http://schemas.microsoft.com/office/powerpoint/2010/main" val="25474598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 y="-42745"/>
            <a:ext cx="9143999" cy="694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3995936" y="5432486"/>
            <a:ext cx="1152128" cy="130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el 1"/>
          <p:cNvSpPr txBox="1">
            <a:spLocks/>
          </p:cNvSpPr>
          <p:nvPr/>
        </p:nvSpPr>
        <p:spPr>
          <a:xfrm>
            <a:off x="3389696" y="260648"/>
            <a:ext cx="2334431"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600" b="1" dirty="0" smtClean="0">
                <a:solidFill>
                  <a:srgbClr val="002060"/>
                </a:solidFill>
                <a:latin typeface="Book Antiqua" panose="02040602050305030304" pitchFamily="18" charset="0"/>
              </a:rPr>
              <a:t>Der Mensch</a:t>
            </a:r>
          </a:p>
        </p:txBody>
      </p:sp>
      <p:sp>
        <p:nvSpPr>
          <p:cNvPr id="16" name="Titel 1"/>
          <p:cNvSpPr txBox="1">
            <a:spLocks/>
          </p:cNvSpPr>
          <p:nvPr/>
        </p:nvSpPr>
        <p:spPr>
          <a:xfrm>
            <a:off x="3389697" y="1196752"/>
            <a:ext cx="2334431"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b="1" dirty="0" smtClean="0">
                <a:solidFill>
                  <a:srgbClr val="002060"/>
                </a:solidFill>
                <a:latin typeface="Book Antiqua" panose="02040602050305030304" pitchFamily="18" charset="0"/>
              </a:rPr>
              <a:t>im Zwiespalt</a:t>
            </a:r>
          </a:p>
        </p:txBody>
      </p:sp>
      <p:sp>
        <p:nvSpPr>
          <p:cNvPr id="17" name="Titel 1"/>
          <p:cNvSpPr txBox="1">
            <a:spLocks/>
          </p:cNvSpPr>
          <p:nvPr/>
        </p:nvSpPr>
        <p:spPr>
          <a:xfrm>
            <a:off x="3167843" y="4754998"/>
            <a:ext cx="2808313"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400" b="1" dirty="0" smtClean="0">
                <a:solidFill>
                  <a:srgbClr val="002060"/>
                </a:solidFill>
                <a:latin typeface="Book Antiqua" panose="02040602050305030304" pitchFamily="18" charset="0"/>
              </a:rPr>
              <a:t>neu suchend</a:t>
            </a: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426" y="2456917"/>
            <a:ext cx="1923374" cy="1944167"/>
          </a:xfrm>
          <a:prstGeom prst="rect">
            <a:avLst/>
          </a:prstGeom>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5825" y="2456917"/>
            <a:ext cx="2160240" cy="1463769"/>
          </a:xfrm>
          <a:prstGeom prst="rect">
            <a:avLst/>
          </a:prstGeom>
        </p:spPr>
      </p:pic>
      <p:sp>
        <p:nvSpPr>
          <p:cNvPr id="9" name="Titel 1"/>
          <p:cNvSpPr txBox="1">
            <a:spLocks/>
          </p:cNvSpPr>
          <p:nvPr/>
        </p:nvSpPr>
        <p:spPr>
          <a:xfrm>
            <a:off x="1187623" y="1988839"/>
            <a:ext cx="1872209" cy="4680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dirty="0" smtClean="0">
                <a:solidFill>
                  <a:srgbClr val="002060"/>
                </a:solidFill>
                <a:latin typeface="Book Antiqua" panose="02040602050305030304" pitchFamily="18" charset="0"/>
              </a:rPr>
              <a:t>unterwerfend</a:t>
            </a:r>
          </a:p>
        </p:txBody>
      </p:sp>
      <p:sp>
        <p:nvSpPr>
          <p:cNvPr id="10" name="Titel 1"/>
          <p:cNvSpPr txBox="1">
            <a:spLocks/>
          </p:cNvSpPr>
          <p:nvPr/>
        </p:nvSpPr>
        <p:spPr>
          <a:xfrm>
            <a:off x="6497775" y="4005064"/>
            <a:ext cx="1872209" cy="4619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2000" b="1" dirty="0" smtClean="0">
                <a:solidFill>
                  <a:srgbClr val="002060"/>
                </a:solidFill>
                <a:latin typeface="Book Antiqua" panose="02040602050305030304" pitchFamily="18" charset="0"/>
              </a:rPr>
              <a:t>unterworfen</a:t>
            </a:r>
          </a:p>
        </p:txBody>
      </p:sp>
    </p:spTree>
    <p:extLst>
      <p:ext uri="{BB962C8B-B14F-4D97-AF65-F5344CB8AC3E}">
        <p14:creationId xmlns:p14="http://schemas.microsoft.com/office/powerpoint/2010/main" val="30464857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3"/>
          <p:cNvSpPr>
            <a:spLocks noGrp="1"/>
          </p:cNvSpPr>
          <p:nvPr>
            <p:ph type="subTitle" idx="1"/>
          </p:nvPr>
        </p:nvSpPr>
        <p:spPr>
          <a:xfrm>
            <a:off x="1824779" y="1484784"/>
            <a:ext cx="5292588" cy="765168"/>
          </a:xfrm>
        </p:spPr>
        <p:txBody>
          <a:bodyPr>
            <a:normAutofit fontScale="92500" lnSpcReduction="10000"/>
          </a:bodyPr>
          <a:lstStyle/>
          <a:p>
            <a:r>
              <a:rPr lang="de-DE" sz="2000" b="1" dirty="0" smtClean="0">
                <a:solidFill>
                  <a:srgbClr val="002060"/>
                </a:solidFill>
                <a:latin typeface="Book Antiqua" panose="02040602050305030304" pitchFamily="18" charset="0"/>
              </a:rPr>
              <a:t>EIN WORT für die EINHEIT von</a:t>
            </a:r>
          </a:p>
          <a:p>
            <a:r>
              <a:rPr lang="de-DE" sz="2000" b="1" dirty="0" smtClean="0">
                <a:solidFill>
                  <a:srgbClr val="002060"/>
                </a:solidFill>
                <a:latin typeface="Book Antiqua" panose="02040602050305030304" pitchFamily="18" charset="0"/>
              </a:rPr>
              <a:t>KUNST – WISSENSCHAFT - TECHNIK </a:t>
            </a:r>
            <a:endParaRPr lang="de-DE" sz="2000" b="1" dirty="0">
              <a:solidFill>
                <a:srgbClr val="002060"/>
              </a:solidFill>
              <a:latin typeface="Book Antiqua" panose="02040602050305030304" pitchFamily="18" charset="0"/>
            </a:endParaRPr>
          </a:p>
        </p:txBody>
      </p:sp>
      <p:sp>
        <p:nvSpPr>
          <p:cNvPr id="2" name="Titel 1"/>
          <p:cNvSpPr>
            <a:spLocks noGrp="1"/>
          </p:cNvSpPr>
          <p:nvPr>
            <p:ph type="ctrTitle"/>
          </p:nvPr>
        </p:nvSpPr>
        <p:spPr>
          <a:xfrm>
            <a:off x="3419872" y="2467792"/>
            <a:ext cx="2376264" cy="792088"/>
          </a:xfrm>
        </p:spPr>
        <p:txBody>
          <a:bodyPr>
            <a:normAutofit fontScale="90000"/>
          </a:bodyPr>
          <a:lstStyle/>
          <a:p>
            <a:r>
              <a:rPr lang="el-GR" sz="3100" b="1" i="1" dirty="0" smtClean="0">
                <a:solidFill>
                  <a:srgbClr val="7030A0"/>
                </a:solidFill>
                <a:latin typeface="Book Antiqua" panose="02040602050305030304" pitchFamily="18" charset="0"/>
              </a:rPr>
              <a:t>τέχνη</a:t>
            </a:r>
            <a:r>
              <a:rPr lang="el-GR" sz="3100" dirty="0" smtClean="0">
                <a:solidFill>
                  <a:srgbClr val="002060"/>
                </a:solidFill>
              </a:rPr>
              <a:t> </a:t>
            </a:r>
            <a:r>
              <a:rPr lang="de-DE" sz="3100" dirty="0" smtClean="0">
                <a:solidFill>
                  <a:srgbClr val="002060"/>
                </a:solidFill>
              </a:rPr>
              <a:t/>
            </a:r>
            <a:br>
              <a:rPr lang="de-DE" sz="3100" dirty="0" smtClean="0">
                <a:solidFill>
                  <a:srgbClr val="002060"/>
                </a:solidFill>
              </a:rPr>
            </a:br>
            <a:r>
              <a:rPr lang="el-GR" sz="1800" dirty="0" smtClean="0">
                <a:solidFill>
                  <a:srgbClr val="002060"/>
                </a:solidFill>
              </a:rPr>
              <a:t>(</a:t>
            </a:r>
            <a:r>
              <a:rPr lang="de-DE" sz="1800" i="1" dirty="0" err="1" smtClean="0">
                <a:solidFill>
                  <a:srgbClr val="002060"/>
                </a:solidFill>
              </a:rPr>
              <a:t>téchne</a:t>
            </a:r>
            <a:r>
              <a:rPr lang="de-DE" sz="1800" dirty="0" smtClean="0">
                <a:solidFill>
                  <a:srgbClr val="002060"/>
                </a:solidFill>
              </a:rPr>
              <a:t>)</a:t>
            </a:r>
            <a:endParaRPr lang="de-DE" sz="1800" dirty="0">
              <a:solidFill>
                <a:srgbClr val="002060"/>
              </a:solidFill>
              <a:latin typeface="Symbol" panose="05050102010706020507" pitchFamily="18" charset="2"/>
            </a:endParaRPr>
          </a:p>
        </p:txBody>
      </p:sp>
      <p:pic>
        <p:nvPicPr>
          <p:cNvPr id="205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3749" y="3780575"/>
            <a:ext cx="952109" cy="1157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897" y="3602079"/>
            <a:ext cx="1267428" cy="1514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Untertitel 3"/>
          <p:cNvSpPr txBox="1">
            <a:spLocks/>
          </p:cNvSpPr>
          <p:nvPr/>
        </p:nvSpPr>
        <p:spPr>
          <a:xfrm>
            <a:off x="2015716" y="2892579"/>
            <a:ext cx="5112568" cy="86409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ct val="120000"/>
              </a:lnSpc>
            </a:pPr>
            <a:endParaRPr lang="de-DE" sz="2000" b="1" dirty="0">
              <a:solidFill>
                <a:srgbClr val="002060"/>
              </a:solidFill>
              <a:latin typeface="Book Antiqua" panose="0204060205030503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8" y="3728829"/>
            <a:ext cx="21621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Untertitel 3"/>
          <p:cNvSpPr txBox="1">
            <a:spLocks/>
          </p:cNvSpPr>
          <p:nvPr/>
        </p:nvSpPr>
        <p:spPr>
          <a:xfrm>
            <a:off x="7164288" y="5445224"/>
            <a:ext cx="1408551" cy="3600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sz="1400" b="1" dirty="0" smtClean="0">
                <a:solidFill>
                  <a:srgbClr val="002060"/>
                </a:solidFill>
                <a:latin typeface="Book Antiqua" panose="02040602050305030304" pitchFamily="18" charset="0"/>
              </a:rPr>
              <a:t>~ 287 – 212 a.C.</a:t>
            </a:r>
          </a:p>
        </p:txBody>
      </p:sp>
      <p:sp>
        <p:nvSpPr>
          <p:cNvPr id="19" name="Untertitel 3"/>
          <p:cNvSpPr txBox="1">
            <a:spLocks/>
          </p:cNvSpPr>
          <p:nvPr/>
        </p:nvSpPr>
        <p:spPr>
          <a:xfrm>
            <a:off x="5220071" y="5442870"/>
            <a:ext cx="1584177" cy="36239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sz="1400" b="1" dirty="0" smtClean="0">
                <a:solidFill>
                  <a:srgbClr val="002060"/>
                </a:solidFill>
                <a:latin typeface="Book Antiqua" panose="02040602050305030304" pitchFamily="18" charset="0"/>
              </a:rPr>
              <a:t>Ende 2</a:t>
            </a:r>
            <a:r>
              <a:rPr lang="de-DE" sz="1400" b="1" dirty="0">
                <a:solidFill>
                  <a:srgbClr val="002060"/>
                </a:solidFill>
                <a:latin typeface="Book Antiqua" panose="02040602050305030304" pitchFamily="18" charset="0"/>
              </a:rPr>
              <a:t>. </a:t>
            </a:r>
            <a:r>
              <a:rPr lang="de-DE" sz="1400" b="1" dirty="0" err="1" smtClean="0">
                <a:solidFill>
                  <a:srgbClr val="002060"/>
                </a:solidFill>
                <a:latin typeface="Book Antiqua" panose="02040602050305030304" pitchFamily="18" charset="0"/>
              </a:rPr>
              <a:t>Jht</a:t>
            </a:r>
            <a:r>
              <a:rPr lang="de-DE" sz="1400" b="1" dirty="0" smtClean="0">
                <a:solidFill>
                  <a:srgbClr val="002060"/>
                </a:solidFill>
                <a:latin typeface="Book Antiqua" panose="02040602050305030304" pitchFamily="18" charset="0"/>
              </a:rPr>
              <a:t>. </a:t>
            </a:r>
            <a:r>
              <a:rPr lang="de-DE" sz="1400" b="1" dirty="0">
                <a:solidFill>
                  <a:srgbClr val="002060"/>
                </a:solidFill>
                <a:latin typeface="Book Antiqua" panose="02040602050305030304" pitchFamily="18" charset="0"/>
              </a:rPr>
              <a:t>a.C.</a:t>
            </a:r>
          </a:p>
        </p:txBody>
      </p:sp>
      <p:sp>
        <p:nvSpPr>
          <p:cNvPr id="20" name="Untertitel 3"/>
          <p:cNvSpPr txBox="1">
            <a:spLocks/>
          </p:cNvSpPr>
          <p:nvPr/>
        </p:nvSpPr>
        <p:spPr>
          <a:xfrm>
            <a:off x="3707904" y="5445224"/>
            <a:ext cx="1332148" cy="29794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sz="1400" b="1" dirty="0" smtClean="0">
                <a:solidFill>
                  <a:srgbClr val="002060"/>
                </a:solidFill>
                <a:latin typeface="Book Antiqua" panose="02040602050305030304" pitchFamily="18" charset="0"/>
              </a:rPr>
              <a:t>428 - 348 </a:t>
            </a:r>
            <a:r>
              <a:rPr lang="de-DE" sz="1400" b="1" dirty="0">
                <a:solidFill>
                  <a:srgbClr val="002060"/>
                </a:solidFill>
                <a:latin typeface="Book Antiqua" panose="02040602050305030304" pitchFamily="18" charset="0"/>
              </a:rPr>
              <a:t>a.C.</a:t>
            </a:r>
          </a:p>
        </p:txBody>
      </p:sp>
      <p:sp>
        <p:nvSpPr>
          <p:cNvPr id="21" name="Untertitel 3"/>
          <p:cNvSpPr txBox="1">
            <a:spLocks/>
          </p:cNvSpPr>
          <p:nvPr/>
        </p:nvSpPr>
        <p:spPr>
          <a:xfrm>
            <a:off x="1331640" y="5419040"/>
            <a:ext cx="1152127" cy="39000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sz="1400" b="1" dirty="0" smtClean="0">
                <a:solidFill>
                  <a:srgbClr val="002060"/>
                </a:solidFill>
                <a:latin typeface="Book Antiqua" panose="02040602050305030304" pitchFamily="18" charset="0"/>
              </a:rPr>
              <a:t>~ 450  </a:t>
            </a:r>
            <a:r>
              <a:rPr lang="de-DE" sz="1400" b="1" dirty="0">
                <a:solidFill>
                  <a:srgbClr val="002060"/>
                </a:solidFill>
                <a:latin typeface="Book Antiqua" panose="02040602050305030304" pitchFamily="18" charset="0"/>
              </a:rPr>
              <a:t>a.C.</a:t>
            </a:r>
          </a:p>
          <a:p>
            <a:endParaRPr lang="de-DE" sz="1400" b="1" dirty="0" smtClean="0">
              <a:solidFill>
                <a:srgbClr val="002060"/>
              </a:solidFill>
              <a:latin typeface="Book Antiqua" panose="02040602050305030304" pitchFamily="18" charset="0"/>
            </a:endParaRPr>
          </a:p>
          <a:p>
            <a:endParaRPr lang="de-DE" sz="1600" dirty="0" smtClean="0">
              <a:solidFill>
                <a:srgbClr val="002060"/>
              </a:solidFill>
              <a:latin typeface="Book Antiqua" panose="02040602050305030304" pitchFamily="18" charset="0"/>
            </a:endParaRPr>
          </a:p>
        </p:txBody>
      </p:sp>
      <p:sp>
        <p:nvSpPr>
          <p:cNvPr id="13" name="Untertitel 3"/>
          <p:cNvSpPr txBox="1">
            <a:spLocks/>
          </p:cNvSpPr>
          <p:nvPr/>
        </p:nvSpPr>
        <p:spPr>
          <a:xfrm>
            <a:off x="1331640" y="260648"/>
            <a:ext cx="6408711" cy="10801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sz="2400" b="1" dirty="0" smtClean="0">
                <a:solidFill>
                  <a:srgbClr val="002060"/>
                </a:solidFill>
                <a:latin typeface="Book Antiqua" panose="02040602050305030304" pitchFamily="18" charset="0"/>
              </a:rPr>
              <a:t>Ein Jahrtausend</a:t>
            </a:r>
          </a:p>
          <a:p>
            <a:r>
              <a:rPr lang="de-DE" sz="2400" b="1" dirty="0">
                <a:solidFill>
                  <a:srgbClr val="002060"/>
                </a:solidFill>
                <a:latin typeface="Book Antiqua" panose="02040602050305030304" pitchFamily="18" charset="0"/>
              </a:rPr>
              <a:t>Lebensbewältigung</a:t>
            </a:r>
          </a:p>
          <a:p>
            <a:endParaRPr lang="de-DE" sz="2400" b="1" dirty="0">
              <a:solidFill>
                <a:srgbClr val="002060"/>
              </a:solidFill>
              <a:latin typeface="Book Antiqua" panose="02040602050305030304" pitchFamily="18" charset="0"/>
            </a:endParaRPr>
          </a:p>
        </p:txBody>
      </p:sp>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3645024"/>
            <a:ext cx="1008827" cy="1401149"/>
          </a:xfrm>
          <a:prstGeom prst="rect">
            <a:avLst/>
          </a:prstGeom>
        </p:spPr>
      </p:pic>
    </p:spTree>
    <p:extLst>
      <p:ext uri="{BB962C8B-B14F-4D97-AF65-F5344CB8AC3E}">
        <p14:creationId xmlns:p14="http://schemas.microsoft.com/office/powerpoint/2010/main" val="352628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1">
                <a:tint val="80000"/>
                <a:satMod val="300000"/>
              </a:schemeClr>
            </a:gs>
            <a:gs pos="99000">
              <a:schemeClr val="accent1">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Textfeld 7"/>
          <p:cNvSpPr txBox="1"/>
          <p:nvPr/>
        </p:nvSpPr>
        <p:spPr>
          <a:xfrm>
            <a:off x="2509660" y="692044"/>
            <a:ext cx="4124677"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Kosmos und Kosmologie</a:t>
            </a:r>
            <a:endParaRPr lang="de-DE" sz="2400" b="1" cap="none" spc="0" dirty="0" smtClean="0">
              <a:ln w="50800"/>
              <a:solidFill>
                <a:srgbClr val="002060"/>
              </a:solidFill>
              <a:effectLst/>
              <a:latin typeface="Book Antiqua" panose="02040602050305030304" pitchFamily="18" charset="0"/>
            </a:endParaRPr>
          </a:p>
        </p:txBody>
      </p:sp>
      <p:sp>
        <p:nvSpPr>
          <p:cNvPr id="12" name="Textfeld 11"/>
          <p:cNvSpPr txBox="1"/>
          <p:nvPr/>
        </p:nvSpPr>
        <p:spPr>
          <a:xfrm>
            <a:off x="1619672" y="1861517"/>
            <a:ext cx="5904655" cy="1867178"/>
          </a:xfrm>
          <a:prstGeom prst="rect">
            <a:avLst/>
          </a:prstGeom>
          <a:noFill/>
        </p:spPr>
        <p:txBody>
          <a:bodyPr wrap="square" rtlCol="0">
            <a:spAutoFit/>
          </a:bodyPr>
          <a:lstStyle/>
          <a:p>
            <a:pPr algn="ctr">
              <a:spcBef>
                <a:spcPts val="300"/>
              </a:spcBef>
            </a:pPr>
            <a:r>
              <a:rPr lang="de-DE" sz="2000" b="1" dirty="0" smtClean="0">
                <a:solidFill>
                  <a:srgbClr val="002060"/>
                </a:solidFill>
                <a:latin typeface="Book Antiqua" panose="02040602050305030304" pitchFamily="18" charset="0"/>
                <a:cs typeface="Adobe Devanagari" pitchFamily="18" charset="0"/>
              </a:rPr>
              <a:t>Ursprung </a:t>
            </a:r>
          </a:p>
          <a:p>
            <a:pPr algn="ctr">
              <a:spcBef>
                <a:spcPts val="100"/>
              </a:spcBef>
            </a:pPr>
            <a:r>
              <a:rPr lang="de-DE" sz="2000" b="1" dirty="0" smtClean="0">
                <a:solidFill>
                  <a:srgbClr val="002060"/>
                </a:solidFill>
                <a:latin typeface="Book Antiqua" panose="02040602050305030304" pitchFamily="18" charset="0"/>
                <a:cs typeface="Adobe Devanagari" pitchFamily="18" charset="0"/>
              </a:rPr>
              <a:t>für Kosmos alias Weltgefüge, Weltordnung </a:t>
            </a:r>
          </a:p>
          <a:p>
            <a:pPr algn="ctr">
              <a:spcBef>
                <a:spcPts val="100"/>
              </a:spcBef>
            </a:pPr>
            <a:r>
              <a:rPr lang="de-DE" sz="2000" b="1" dirty="0" smtClean="0">
                <a:solidFill>
                  <a:srgbClr val="002060"/>
                </a:solidFill>
                <a:latin typeface="Book Antiqua" panose="02040602050305030304" pitchFamily="18" charset="0"/>
                <a:cs typeface="Adobe Devanagari" pitchFamily="18" charset="0"/>
              </a:rPr>
              <a:t>ist das altgriechische </a:t>
            </a:r>
            <a:r>
              <a:rPr lang="de-DE" sz="2000" b="1" dirty="0">
                <a:solidFill>
                  <a:srgbClr val="002060"/>
                </a:solidFill>
                <a:latin typeface="Book Antiqua" panose="02040602050305030304" pitchFamily="18" charset="0"/>
                <a:cs typeface="Adobe Devanagari" pitchFamily="18" charset="0"/>
              </a:rPr>
              <a:t>Wort </a:t>
            </a:r>
            <a:endParaRPr lang="de-DE" sz="2000" b="1" dirty="0" smtClean="0">
              <a:solidFill>
                <a:srgbClr val="002060"/>
              </a:solidFill>
              <a:latin typeface="Book Antiqua" panose="02040602050305030304" pitchFamily="18" charset="0"/>
              <a:cs typeface="Adobe Devanagari" pitchFamily="18" charset="0"/>
            </a:endParaRPr>
          </a:p>
          <a:p>
            <a:pPr algn="ctr">
              <a:spcBef>
                <a:spcPts val="100"/>
              </a:spcBef>
            </a:pPr>
            <a:r>
              <a:rPr lang="de-DE" sz="3200" b="1" dirty="0" smtClean="0">
                <a:solidFill>
                  <a:srgbClr val="7030A0"/>
                </a:solidFill>
                <a:latin typeface="Book Antiqua" panose="02040602050305030304" pitchFamily="18" charset="0"/>
                <a:cs typeface="Adobe Devanagari" pitchFamily="18" charset="0"/>
                <a:sym typeface="Symbol"/>
              </a:rPr>
              <a:t></a:t>
            </a:r>
            <a:r>
              <a:rPr lang="de-DE" sz="2400" b="1" dirty="0" smtClean="0">
                <a:solidFill>
                  <a:srgbClr val="002060"/>
                </a:solidFill>
                <a:latin typeface="Book Antiqua" panose="02040602050305030304" pitchFamily="18" charset="0"/>
                <a:cs typeface="Adobe Devanagari" pitchFamily="18" charset="0"/>
              </a:rPr>
              <a:t> </a:t>
            </a:r>
            <a:r>
              <a:rPr lang="de-DE" sz="2000" b="1" dirty="0" smtClean="0">
                <a:solidFill>
                  <a:srgbClr val="002060"/>
                </a:solidFill>
                <a:latin typeface="Book Antiqua" panose="02040602050305030304" pitchFamily="18" charset="0"/>
                <a:cs typeface="Adobe Devanagari" pitchFamily="18" charset="0"/>
              </a:rPr>
              <a:t> </a:t>
            </a:r>
          </a:p>
          <a:p>
            <a:pPr algn="ctr">
              <a:spcBef>
                <a:spcPts val="100"/>
              </a:spcBef>
            </a:pPr>
            <a:r>
              <a:rPr lang="de-DE" sz="2000" b="1" dirty="0" smtClean="0">
                <a:solidFill>
                  <a:srgbClr val="002060"/>
                </a:solidFill>
                <a:latin typeface="Book Antiqua" panose="02040602050305030304" pitchFamily="18" charset="0"/>
                <a:cs typeface="Adobe Devanagari" pitchFamily="18" charset="0"/>
              </a:rPr>
              <a:t>für Schmuck, Glanz, Ordnung.</a:t>
            </a:r>
            <a:endParaRPr lang="de-DE" sz="2000" b="1" cap="none" spc="0" dirty="0" smtClean="0">
              <a:ln w="50800"/>
              <a:solidFill>
                <a:srgbClr val="002060"/>
              </a:solidFill>
              <a:effectLst/>
              <a:latin typeface="Book Antiqua" panose="02040602050305030304" pitchFamily="18" charset="0"/>
              <a:cs typeface="Adobe Devanagari" pitchFamily="18" charset="0"/>
            </a:endParaRPr>
          </a:p>
        </p:txBody>
      </p:sp>
      <p:sp>
        <p:nvSpPr>
          <p:cNvPr id="15" name="Textfeld 14"/>
          <p:cNvSpPr txBox="1"/>
          <p:nvPr/>
        </p:nvSpPr>
        <p:spPr>
          <a:xfrm>
            <a:off x="2099392" y="3959041"/>
            <a:ext cx="4945209" cy="1054135"/>
          </a:xfrm>
          <a:prstGeom prst="rect">
            <a:avLst/>
          </a:prstGeom>
          <a:noFill/>
        </p:spPr>
        <p:txBody>
          <a:bodyPr wrap="square" rtlCol="0">
            <a:spAutoFit/>
          </a:bodyPr>
          <a:lstStyle/>
          <a:p>
            <a:pPr algn="ctr">
              <a:spcBef>
                <a:spcPts val="100"/>
              </a:spcBef>
            </a:pPr>
            <a:r>
              <a:rPr lang="de-DE" sz="2000" b="1" dirty="0">
                <a:solidFill>
                  <a:srgbClr val="002060"/>
                </a:solidFill>
                <a:latin typeface="Book Antiqua" panose="02040602050305030304" pitchFamily="18" charset="0"/>
              </a:rPr>
              <a:t>Entsprechend </a:t>
            </a:r>
            <a:r>
              <a:rPr lang="de-DE" sz="2000" b="1" dirty="0" smtClean="0">
                <a:solidFill>
                  <a:srgbClr val="002060"/>
                </a:solidFill>
                <a:latin typeface="Book Antiqua" panose="02040602050305030304" pitchFamily="18" charset="0"/>
              </a:rPr>
              <a:t>meint Kosmologie </a:t>
            </a:r>
          </a:p>
          <a:p>
            <a:pPr algn="ctr">
              <a:spcBef>
                <a:spcPts val="300"/>
              </a:spcBef>
            </a:pPr>
            <a:r>
              <a:rPr lang="de-DE" sz="2000" b="1" dirty="0" smtClean="0">
                <a:solidFill>
                  <a:srgbClr val="002060"/>
                </a:solidFill>
                <a:latin typeface="Book Antiqua" panose="02040602050305030304" pitchFamily="18" charset="0"/>
              </a:rPr>
              <a:t>(</a:t>
            </a:r>
            <a:r>
              <a:rPr lang="de-DE" sz="2000" b="1" dirty="0">
                <a:solidFill>
                  <a:srgbClr val="002060"/>
                </a:solidFill>
                <a:latin typeface="Book Antiqua" panose="02040602050305030304" pitchFamily="18" charset="0"/>
              </a:rPr>
              <a:t>aus </a:t>
            </a:r>
            <a:r>
              <a:rPr lang="de-DE" sz="2000" b="1" dirty="0" err="1">
                <a:solidFill>
                  <a:srgbClr val="002060"/>
                </a:solidFill>
                <a:latin typeface="Book Antiqua" panose="02040602050305030304" pitchFamily="18" charset="0"/>
              </a:rPr>
              <a:t>kosmos</a:t>
            </a:r>
            <a:r>
              <a:rPr lang="de-DE" sz="2000" b="1" dirty="0">
                <a:solidFill>
                  <a:srgbClr val="002060"/>
                </a:solidFill>
                <a:latin typeface="Book Antiqua" panose="02040602050305030304" pitchFamily="18" charset="0"/>
              </a:rPr>
              <a:t> + </a:t>
            </a:r>
            <a:r>
              <a:rPr lang="de-DE" sz="2000" b="1" dirty="0" err="1" smtClean="0">
                <a:solidFill>
                  <a:srgbClr val="002060"/>
                </a:solidFill>
                <a:latin typeface="Book Antiqua" panose="02040602050305030304" pitchFamily="18" charset="0"/>
              </a:rPr>
              <a:t>logos</a:t>
            </a:r>
            <a:r>
              <a:rPr lang="de-DE" sz="2000" b="1" dirty="0" smtClean="0">
                <a:solidFill>
                  <a:srgbClr val="002060"/>
                </a:solidFill>
                <a:latin typeface="Book Antiqua" panose="02040602050305030304" pitchFamily="18" charset="0"/>
              </a:rPr>
              <a:t> =</a:t>
            </a:r>
            <a:r>
              <a:rPr lang="de-DE" sz="2000" b="1" dirty="0">
                <a:solidFill>
                  <a:srgbClr val="002060"/>
                </a:solidFill>
                <a:latin typeface="Book Antiqua" panose="02040602050305030304" pitchFamily="18" charset="0"/>
              </a:rPr>
              <a:t> </a:t>
            </a:r>
            <a:r>
              <a:rPr lang="de-DE" sz="2000" b="1" dirty="0" err="1" smtClean="0">
                <a:solidFill>
                  <a:srgbClr val="002060"/>
                </a:solidFill>
                <a:latin typeface="Book Antiqua" panose="02040602050305030304" pitchFamily="18" charset="0"/>
              </a:rPr>
              <a:t>kosmologia</a:t>
            </a:r>
            <a:r>
              <a:rPr lang="de-DE" sz="2000" b="1" dirty="0" smtClean="0">
                <a:solidFill>
                  <a:srgbClr val="002060"/>
                </a:solidFill>
                <a:latin typeface="Book Antiqua" panose="02040602050305030304" pitchFamily="18" charset="0"/>
              </a:rPr>
              <a:t>)</a:t>
            </a:r>
            <a:br>
              <a:rPr lang="de-DE" sz="2000" b="1" dirty="0" smtClean="0">
                <a:solidFill>
                  <a:srgbClr val="002060"/>
                </a:solidFill>
                <a:latin typeface="Book Antiqua" panose="02040602050305030304" pitchFamily="18" charset="0"/>
              </a:rPr>
            </a:br>
            <a:r>
              <a:rPr lang="de-DE" sz="2000" b="1" dirty="0" smtClean="0">
                <a:solidFill>
                  <a:srgbClr val="002060"/>
                </a:solidFill>
                <a:latin typeface="Book Antiqua" panose="02040602050305030304" pitchFamily="18" charset="0"/>
              </a:rPr>
              <a:t>„</a:t>
            </a:r>
            <a:r>
              <a:rPr lang="de-DE" sz="2000" b="1" dirty="0">
                <a:solidFill>
                  <a:srgbClr val="002060"/>
                </a:solidFill>
                <a:latin typeface="Book Antiqua" panose="02040602050305030304" pitchFamily="18" charset="0"/>
              </a:rPr>
              <a:t>die Lehre von der Welt</a:t>
            </a:r>
            <a:r>
              <a:rPr lang="de-DE" sz="2000" b="1" dirty="0" smtClean="0">
                <a:solidFill>
                  <a:srgbClr val="002060"/>
                </a:solidFill>
                <a:latin typeface="Book Antiqua" panose="02040602050305030304" pitchFamily="18" charset="0"/>
              </a:rPr>
              <a:t>“</a:t>
            </a:r>
            <a:endParaRPr lang="de-DE" sz="2000" b="1" cap="none" spc="0" dirty="0" smtClean="0">
              <a:ln w="50800"/>
              <a:solidFill>
                <a:srgbClr val="002060"/>
              </a:solidFill>
              <a:effectLst/>
              <a:latin typeface="Book Antiqua" panose="02040602050305030304" pitchFamily="18" charset="0"/>
            </a:endParaRPr>
          </a:p>
        </p:txBody>
      </p:sp>
    </p:spTree>
    <p:extLst>
      <p:ext uri="{BB962C8B-B14F-4D97-AF65-F5344CB8AC3E}">
        <p14:creationId xmlns:p14="http://schemas.microsoft.com/office/powerpoint/2010/main" val="3044453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bg1">
                <a:tint val="80000"/>
                <a:satMod val="300000"/>
              </a:schemeClr>
            </a:gs>
            <a:gs pos="99000">
              <a:schemeClr val="accent1">
                <a:lumMod val="60000"/>
                <a:lumOff val="4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Textfeld 7"/>
          <p:cNvSpPr txBox="1"/>
          <p:nvPr/>
        </p:nvSpPr>
        <p:spPr>
          <a:xfrm>
            <a:off x="2509660" y="457508"/>
            <a:ext cx="4124677" cy="523220"/>
          </a:xfrm>
          <a:prstGeom prst="rect">
            <a:avLst/>
          </a:prstGeom>
          <a:noFill/>
        </p:spPr>
        <p:txBody>
          <a:bodyPr wrap="square" rtlCol="0">
            <a:spAutoFit/>
          </a:bodyPr>
          <a:lstStyle/>
          <a:p>
            <a:pPr algn="ctr"/>
            <a:r>
              <a:rPr lang="de-DE" sz="2800" b="1" dirty="0" smtClean="0">
                <a:ln w="50800"/>
                <a:solidFill>
                  <a:srgbClr val="002060"/>
                </a:solidFill>
                <a:latin typeface="Garamond" panose="02020404030301010803" pitchFamily="18" charset="0"/>
              </a:rPr>
              <a:t>Der Mensch im Kosmos</a:t>
            </a:r>
          </a:p>
        </p:txBody>
      </p:sp>
      <p:sp>
        <p:nvSpPr>
          <p:cNvPr id="12" name="Textfeld 11"/>
          <p:cNvSpPr txBox="1"/>
          <p:nvPr/>
        </p:nvSpPr>
        <p:spPr>
          <a:xfrm>
            <a:off x="1835696" y="1804754"/>
            <a:ext cx="2232248" cy="400110"/>
          </a:xfrm>
          <a:prstGeom prst="rect">
            <a:avLst/>
          </a:prstGeom>
          <a:noFill/>
        </p:spPr>
        <p:txBody>
          <a:bodyPr wrap="square" rtlCol="0">
            <a:spAutoFit/>
          </a:bodyPr>
          <a:lstStyle/>
          <a:p>
            <a:pPr>
              <a:spcBef>
                <a:spcPts val="300"/>
              </a:spcBef>
            </a:pPr>
            <a:r>
              <a:rPr lang="de-DE" sz="2000" b="1" dirty="0" smtClean="0">
                <a:solidFill>
                  <a:srgbClr val="002060"/>
                </a:solidFill>
                <a:latin typeface="Garamond" panose="02020404030301010803" pitchFamily="18" charset="0"/>
                <a:cs typeface="Adobe Devanagari" pitchFamily="18" charset="0"/>
              </a:rPr>
              <a:t>In seinen Mythen</a:t>
            </a:r>
          </a:p>
        </p:txBody>
      </p:sp>
      <p:sp>
        <p:nvSpPr>
          <p:cNvPr id="15" name="Textfeld 14"/>
          <p:cNvSpPr txBox="1"/>
          <p:nvPr/>
        </p:nvSpPr>
        <p:spPr>
          <a:xfrm>
            <a:off x="1835696" y="5445224"/>
            <a:ext cx="2880319" cy="400110"/>
          </a:xfrm>
          <a:prstGeom prst="rect">
            <a:avLst/>
          </a:prstGeom>
          <a:noFill/>
        </p:spPr>
        <p:txBody>
          <a:bodyPr wrap="square" rtlCol="0">
            <a:spAutoFit/>
          </a:bodyPr>
          <a:lstStyle/>
          <a:p>
            <a:pPr>
              <a:spcBef>
                <a:spcPts val="100"/>
              </a:spcBef>
            </a:pPr>
            <a:r>
              <a:rPr lang="de-DE" sz="2000" b="1" dirty="0" smtClean="0">
                <a:solidFill>
                  <a:srgbClr val="002060"/>
                </a:solidFill>
                <a:latin typeface="Garamond" panose="02020404030301010803" pitchFamily="18" charset="0"/>
              </a:rPr>
              <a:t>In seinen Kosmologien</a:t>
            </a:r>
            <a:endParaRPr lang="de-DE" sz="2000" b="1" dirty="0" smtClean="0">
              <a:ln w="50800"/>
              <a:solidFill>
                <a:srgbClr val="002060"/>
              </a:solidFill>
              <a:latin typeface="Garamond" panose="02020404030301010803" pitchFamily="18" charset="0"/>
            </a:endParaRPr>
          </a:p>
        </p:txBody>
      </p:sp>
      <p:sp>
        <p:nvSpPr>
          <p:cNvPr id="9" name="Textfeld 8"/>
          <p:cNvSpPr txBox="1"/>
          <p:nvPr/>
        </p:nvSpPr>
        <p:spPr>
          <a:xfrm>
            <a:off x="1835696" y="3532946"/>
            <a:ext cx="2232248" cy="400110"/>
          </a:xfrm>
          <a:prstGeom prst="rect">
            <a:avLst/>
          </a:prstGeom>
          <a:noFill/>
        </p:spPr>
        <p:txBody>
          <a:bodyPr wrap="square" rtlCol="0">
            <a:spAutoFit/>
          </a:bodyPr>
          <a:lstStyle/>
          <a:p>
            <a:pPr>
              <a:spcBef>
                <a:spcPts val="300"/>
              </a:spcBef>
            </a:pPr>
            <a:r>
              <a:rPr lang="de-DE" sz="2000" b="1" dirty="0" smtClean="0">
                <a:solidFill>
                  <a:srgbClr val="002060"/>
                </a:solidFill>
                <a:latin typeface="Garamond" panose="02020404030301010803" pitchFamily="18" charset="0"/>
                <a:cs typeface="Adobe Devanagari" pitchFamily="18" charset="0"/>
              </a:rPr>
              <a:t>In seinen Visionen</a:t>
            </a:r>
            <a:endParaRPr lang="de-DE" sz="2000" b="1" dirty="0">
              <a:ln w="50800"/>
              <a:solidFill>
                <a:srgbClr val="002060"/>
              </a:solidFill>
              <a:latin typeface="Garamond" panose="02020404030301010803" pitchFamily="18" charset="0"/>
              <a:cs typeface="Adobe Devanagari" pitchFamily="18" charset="0"/>
            </a:endParaRPr>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0112" y="3048617"/>
            <a:ext cx="1607493" cy="1676527"/>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218" y="5013176"/>
            <a:ext cx="1576611" cy="1409675"/>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802" y="1265416"/>
            <a:ext cx="1487574" cy="1433150"/>
          </a:xfrm>
          <a:prstGeom prst="rect">
            <a:avLst/>
          </a:prstGeom>
        </p:spPr>
      </p:pic>
    </p:spTree>
    <p:extLst>
      <p:ext uri="{BB962C8B-B14F-4D97-AF65-F5344CB8AC3E}">
        <p14:creationId xmlns:p14="http://schemas.microsoft.com/office/powerpoint/2010/main" val="112955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DerDer</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8185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2999303" y="2614117"/>
            <a:ext cx="3145413" cy="830997"/>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de-DE" sz="4800" b="1" cap="none" spc="0" dirty="0" smtClean="0">
                <a:ln w="50800"/>
                <a:solidFill>
                  <a:schemeClr val="bg1">
                    <a:shade val="50000"/>
                  </a:schemeClr>
                </a:solidFill>
                <a:effectLst/>
                <a:latin typeface="Algerian" panose="04020705040A02060702" pitchFamily="82" charset="0"/>
              </a:rPr>
              <a:t>DIE WIEGE</a:t>
            </a:r>
          </a:p>
        </p:txBody>
      </p:sp>
      <p:sp>
        <p:nvSpPr>
          <p:cNvPr id="11" name="Textfeld 10"/>
          <p:cNvSpPr txBox="1"/>
          <p:nvPr/>
        </p:nvSpPr>
        <p:spPr>
          <a:xfrm>
            <a:off x="6084168" y="332656"/>
            <a:ext cx="2952328" cy="369332"/>
          </a:xfrm>
          <a:prstGeom prst="rect">
            <a:avLst/>
          </a:prstGeom>
          <a:noFill/>
        </p:spPr>
        <p:txBody>
          <a:bodyPr wrap="square" rtlCol="0">
            <a:spAutoFit/>
          </a:bodyPr>
          <a:lstStyle/>
          <a:p>
            <a:pPr algn="ctr"/>
            <a:r>
              <a:rPr lang="de-DE" b="1" dirty="0" smtClean="0">
                <a:ln w="50800"/>
                <a:solidFill>
                  <a:schemeClr val="accent1">
                    <a:lumMod val="20000"/>
                    <a:lumOff val="80000"/>
                  </a:schemeClr>
                </a:solidFill>
                <a:latin typeface="Book Antiqua" panose="02040602050305030304" pitchFamily="18" charset="0"/>
              </a:rPr>
              <a:t>Der </a:t>
            </a:r>
            <a:r>
              <a:rPr lang="de-DE" b="1" dirty="0">
                <a:ln w="50800"/>
                <a:solidFill>
                  <a:schemeClr val="accent1">
                    <a:lumMod val="20000"/>
                    <a:lumOff val="80000"/>
                  </a:schemeClr>
                </a:solidFill>
                <a:latin typeface="Book Antiqua" panose="02040602050305030304" pitchFamily="18" charset="0"/>
              </a:rPr>
              <a:t>M</a:t>
            </a:r>
            <a:r>
              <a:rPr lang="de-DE" b="1" dirty="0" smtClean="0">
                <a:ln w="50800"/>
                <a:solidFill>
                  <a:schemeClr val="accent1">
                    <a:lumMod val="20000"/>
                    <a:lumOff val="80000"/>
                  </a:schemeClr>
                </a:solidFill>
                <a:latin typeface="Book Antiqua" panose="02040602050305030304" pitchFamily="18" charset="0"/>
              </a:rPr>
              <a:t>ensch im Kosmos</a:t>
            </a:r>
            <a:endParaRPr lang="de-DE" b="1" cap="none" spc="0" dirty="0" smtClean="0">
              <a:ln w="50800"/>
              <a:solidFill>
                <a:schemeClr val="accent1">
                  <a:lumMod val="20000"/>
                  <a:lumOff val="80000"/>
                </a:schemeClr>
              </a:solidFill>
              <a:effectLst/>
              <a:latin typeface="Book Antiqua" panose="02040602050305030304" pitchFamily="18" charset="0"/>
            </a:endParaRPr>
          </a:p>
        </p:txBody>
      </p:sp>
    </p:spTree>
    <p:extLst>
      <p:ext uri="{BB962C8B-B14F-4D97-AF65-F5344CB8AC3E}">
        <p14:creationId xmlns:p14="http://schemas.microsoft.com/office/powerpoint/2010/main" val="678003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el 5"/>
          <p:cNvSpPr>
            <a:spLocks noGrp="1"/>
          </p:cNvSpPr>
          <p:nvPr>
            <p:ph type="ctrTitle"/>
          </p:nvPr>
        </p:nvSpPr>
        <p:spPr>
          <a:xfrm>
            <a:off x="899592" y="1657892"/>
            <a:ext cx="7344816" cy="3744317"/>
          </a:xfrm>
        </p:spPr>
        <p:txBody>
          <a:bodyPr>
            <a:noAutofit/>
          </a:bodyPr>
          <a:lstStyle/>
          <a:p>
            <a:pPr marL="182880" indent="0" algn="ctr">
              <a:lnSpc>
                <a:spcPct val="200000"/>
              </a:lnSpc>
              <a:buNone/>
            </a:pPr>
            <a:r>
              <a:rPr lang="de-DE" sz="3200" b="1" dirty="0" smtClean="0">
                <a:solidFill>
                  <a:srgbClr val="002060"/>
                </a:solidFill>
                <a:latin typeface="Book Antiqua" panose="02040602050305030304" pitchFamily="18" charset="0"/>
              </a:rPr>
              <a:t>1.000 </a:t>
            </a:r>
            <a:r>
              <a:rPr lang="de-DE" sz="3200" b="1" dirty="0">
                <a:solidFill>
                  <a:srgbClr val="002060"/>
                </a:solidFill>
                <a:latin typeface="Book Antiqua" panose="02040602050305030304" pitchFamily="18" charset="0"/>
              </a:rPr>
              <a:t>JAHRE </a:t>
            </a:r>
            <a:r>
              <a:rPr lang="de-DE" sz="3200" b="1" dirty="0" smtClean="0">
                <a:solidFill>
                  <a:srgbClr val="002060"/>
                </a:solidFill>
                <a:latin typeface="Book Antiqua" panose="02040602050305030304" pitchFamily="18" charset="0"/>
              </a:rPr>
              <a:t/>
            </a:r>
            <a:br>
              <a:rPr lang="de-DE" sz="3200" b="1" dirty="0" smtClean="0">
                <a:solidFill>
                  <a:srgbClr val="002060"/>
                </a:solidFill>
                <a:latin typeface="Book Antiqua" panose="02040602050305030304" pitchFamily="18" charset="0"/>
              </a:rPr>
            </a:br>
            <a:r>
              <a:rPr lang="de-DE" sz="3200" b="1" dirty="0" smtClean="0">
                <a:solidFill>
                  <a:srgbClr val="002060"/>
                </a:solidFill>
                <a:latin typeface="Book Antiqua" panose="02040602050305030304" pitchFamily="18" charset="0"/>
              </a:rPr>
              <a:t>GRIECHISCHE </a:t>
            </a:r>
            <a:r>
              <a:rPr lang="de-DE" sz="3200" b="1" dirty="0">
                <a:solidFill>
                  <a:srgbClr val="002060"/>
                </a:solidFill>
                <a:latin typeface="Book Antiqua" panose="02040602050305030304" pitchFamily="18" charset="0"/>
              </a:rPr>
              <a:t>ANTIKE</a:t>
            </a:r>
            <a:br>
              <a:rPr lang="de-DE" sz="3200" b="1" dirty="0">
                <a:solidFill>
                  <a:srgbClr val="002060"/>
                </a:solidFill>
                <a:latin typeface="Book Antiqua" panose="02040602050305030304" pitchFamily="18" charset="0"/>
              </a:rPr>
            </a:br>
            <a:r>
              <a:rPr lang="de-DE" sz="2800" b="1" dirty="0" smtClean="0">
                <a:solidFill>
                  <a:srgbClr val="002060"/>
                </a:solidFill>
                <a:latin typeface="Book Antiqua" panose="02040602050305030304" pitchFamily="18" charset="0"/>
              </a:rPr>
              <a:t>8</a:t>
            </a:r>
            <a:r>
              <a:rPr lang="de-DE" sz="2800" b="1" dirty="0">
                <a:solidFill>
                  <a:srgbClr val="002060"/>
                </a:solidFill>
                <a:latin typeface="Book Antiqua" panose="02040602050305030304" pitchFamily="18" charset="0"/>
              </a:rPr>
              <a:t>. </a:t>
            </a:r>
            <a:r>
              <a:rPr lang="de-DE" sz="2800" b="1" dirty="0" err="1">
                <a:solidFill>
                  <a:srgbClr val="002060"/>
                </a:solidFill>
                <a:latin typeface="Book Antiqua" panose="02040602050305030304" pitchFamily="18" charset="0"/>
              </a:rPr>
              <a:t>Jht</a:t>
            </a:r>
            <a:r>
              <a:rPr lang="de-DE" sz="2800" b="1" dirty="0">
                <a:solidFill>
                  <a:srgbClr val="002060"/>
                </a:solidFill>
                <a:latin typeface="Book Antiqua" panose="02040602050305030304" pitchFamily="18" charset="0"/>
              </a:rPr>
              <a:t>. </a:t>
            </a:r>
            <a:r>
              <a:rPr lang="de-DE" sz="2800" b="1" dirty="0" smtClean="0">
                <a:solidFill>
                  <a:srgbClr val="002060"/>
                </a:solidFill>
                <a:latin typeface="Book Antiqua" panose="02040602050305030304" pitchFamily="18" charset="0"/>
              </a:rPr>
              <a:t>a.C. </a:t>
            </a:r>
            <a:r>
              <a:rPr lang="de-DE" sz="2800" b="1" dirty="0">
                <a:solidFill>
                  <a:srgbClr val="002060"/>
                </a:solidFill>
                <a:latin typeface="Book Antiqua" panose="02040602050305030304" pitchFamily="18" charset="0"/>
              </a:rPr>
              <a:t>– 2. </a:t>
            </a:r>
            <a:r>
              <a:rPr lang="de-DE" sz="2800" b="1" dirty="0" err="1">
                <a:solidFill>
                  <a:srgbClr val="002060"/>
                </a:solidFill>
                <a:latin typeface="Book Antiqua" panose="02040602050305030304" pitchFamily="18" charset="0"/>
              </a:rPr>
              <a:t>Jht</a:t>
            </a:r>
            <a:r>
              <a:rPr lang="de-DE" sz="2800" b="1" dirty="0">
                <a:solidFill>
                  <a:srgbClr val="002060"/>
                </a:solidFill>
                <a:latin typeface="Book Antiqua" panose="02040602050305030304" pitchFamily="18" charset="0"/>
              </a:rPr>
              <a:t>. </a:t>
            </a:r>
            <a:r>
              <a:rPr lang="de-DE" sz="2800" b="1" dirty="0" err="1" smtClean="0">
                <a:solidFill>
                  <a:srgbClr val="002060"/>
                </a:solidFill>
                <a:latin typeface="Book Antiqua" panose="02040602050305030304" pitchFamily="18" charset="0"/>
              </a:rPr>
              <a:t>p.C.</a:t>
            </a:r>
            <a:endParaRPr lang="de-DE" sz="2800" dirty="0"/>
          </a:p>
        </p:txBody>
      </p:sp>
    </p:spTree>
    <p:extLst>
      <p:ext uri="{BB962C8B-B14F-4D97-AF65-F5344CB8AC3E}">
        <p14:creationId xmlns:p14="http://schemas.microsoft.com/office/powerpoint/2010/main" val="3688534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1" name="Textfeld 10"/>
          <p:cNvSpPr txBox="1"/>
          <p:nvPr/>
        </p:nvSpPr>
        <p:spPr>
          <a:xfrm>
            <a:off x="2843808" y="422505"/>
            <a:ext cx="3431940" cy="1015663"/>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rPr>
              <a:t>Am Anfang:</a:t>
            </a:r>
          </a:p>
          <a:p>
            <a:pPr algn="ctr">
              <a:lnSpc>
                <a:spcPct val="150000"/>
              </a:lnSpc>
            </a:pPr>
            <a:r>
              <a:rPr lang="de-DE" sz="2400" b="1" dirty="0" smtClean="0">
                <a:ln w="50800"/>
                <a:solidFill>
                  <a:srgbClr val="002060"/>
                </a:solidFill>
                <a:latin typeface="Book Antiqua" panose="02040602050305030304" pitchFamily="18" charset="0"/>
              </a:rPr>
              <a:t>Zwei Weltdeutungen</a:t>
            </a:r>
            <a:endParaRPr lang="de-DE" sz="2400" b="1" cap="none" spc="0" dirty="0" smtClean="0">
              <a:ln w="50800"/>
              <a:solidFill>
                <a:srgbClr val="002060"/>
              </a:solidFill>
              <a:effectLst/>
              <a:latin typeface="Book Antiqua" panose="02040602050305030304" pitchFamily="18" charset="0"/>
            </a:endParaRPr>
          </a:p>
        </p:txBody>
      </p:sp>
      <p:sp>
        <p:nvSpPr>
          <p:cNvPr id="31" name="Textfeld 30"/>
          <p:cNvSpPr txBox="1"/>
          <p:nvPr/>
        </p:nvSpPr>
        <p:spPr>
          <a:xfrm>
            <a:off x="611561" y="3093787"/>
            <a:ext cx="1584176" cy="553998"/>
          </a:xfrm>
          <a:prstGeom prst="rect">
            <a:avLst/>
          </a:prstGeom>
          <a:noFill/>
        </p:spPr>
        <p:txBody>
          <a:bodyPr wrap="square" rtlCol="0">
            <a:spAutoFit/>
          </a:bodyPr>
          <a:lstStyle/>
          <a:p>
            <a:pPr algn="ctr"/>
            <a:r>
              <a:rPr lang="de-DE" sz="1600" b="1" dirty="0" smtClean="0">
                <a:solidFill>
                  <a:srgbClr val="006600"/>
                </a:solidFill>
                <a:latin typeface="Book Antiqua" panose="02040602050305030304" pitchFamily="18" charset="0"/>
              </a:rPr>
              <a:t>Heraklit</a:t>
            </a:r>
          </a:p>
          <a:p>
            <a:pPr algn="ctr"/>
            <a:r>
              <a:rPr lang="de-DE" sz="1400" dirty="0" smtClean="0">
                <a:solidFill>
                  <a:srgbClr val="006600"/>
                </a:solidFill>
                <a:latin typeface="Book Antiqua" panose="02040602050305030304" pitchFamily="18" charset="0"/>
                <a:cs typeface="Arial" panose="020B0604020202020204" pitchFamily="34" charset="0"/>
              </a:rPr>
              <a:t>~</a:t>
            </a:r>
            <a:r>
              <a:rPr lang="pt-BR" sz="1400" dirty="0" smtClean="0">
                <a:solidFill>
                  <a:srgbClr val="006600"/>
                </a:solidFill>
                <a:latin typeface="Book Antiqua" panose="02040602050305030304" pitchFamily="18" charset="0"/>
              </a:rPr>
              <a:t> 520 </a:t>
            </a:r>
            <a:r>
              <a:rPr lang="de-DE" sz="1400" dirty="0" smtClean="0">
                <a:solidFill>
                  <a:srgbClr val="006600"/>
                </a:solidFill>
                <a:latin typeface="Book Antiqua" panose="02040602050305030304" pitchFamily="18" charset="0"/>
                <a:cs typeface="Arial" panose="020B0604020202020204" pitchFamily="34" charset="0"/>
              </a:rPr>
              <a:t>– </a:t>
            </a:r>
            <a:r>
              <a:rPr lang="pt-BR" sz="1400" dirty="0" smtClean="0">
                <a:solidFill>
                  <a:srgbClr val="006600"/>
                </a:solidFill>
                <a:latin typeface="Book Antiqua" panose="02040602050305030304" pitchFamily="18" charset="0"/>
              </a:rPr>
              <a:t>460 a.C.</a:t>
            </a:r>
            <a:r>
              <a:rPr lang="de-DE" sz="1400" b="1" dirty="0" smtClean="0">
                <a:solidFill>
                  <a:srgbClr val="006600"/>
                </a:solidFill>
                <a:latin typeface="Book Antiqua" panose="02040602050305030304" pitchFamily="18" charset="0"/>
              </a:rPr>
              <a:t> </a:t>
            </a:r>
          </a:p>
        </p:txBody>
      </p:sp>
      <p:sp>
        <p:nvSpPr>
          <p:cNvPr id="23" name="Textfeld 22"/>
          <p:cNvSpPr txBox="1"/>
          <p:nvPr/>
        </p:nvSpPr>
        <p:spPr>
          <a:xfrm>
            <a:off x="1732626" y="2001034"/>
            <a:ext cx="1615238" cy="646331"/>
          </a:xfrm>
          <a:prstGeom prst="rect">
            <a:avLst/>
          </a:prstGeom>
          <a:noFill/>
        </p:spPr>
        <p:txBody>
          <a:bodyPr wrap="square" rtlCol="0">
            <a:spAutoFit/>
          </a:bodyPr>
          <a:lstStyle/>
          <a:p>
            <a:pPr algn="ctr"/>
            <a:r>
              <a:rPr lang="el-GR" b="1" dirty="0">
                <a:solidFill>
                  <a:srgbClr val="006600"/>
                </a:solidFill>
                <a:latin typeface="Book Antiqua" panose="02040602050305030304" pitchFamily="18" charset="0"/>
              </a:rPr>
              <a:t>πάντα ῥεῖ </a:t>
            </a:r>
            <a:endParaRPr lang="de-DE" b="1" dirty="0" smtClean="0">
              <a:solidFill>
                <a:srgbClr val="006600"/>
              </a:solidFill>
              <a:latin typeface="Book Antiqua" panose="02040602050305030304" pitchFamily="18" charset="0"/>
            </a:endParaRPr>
          </a:p>
          <a:p>
            <a:pPr algn="ctr"/>
            <a:r>
              <a:rPr lang="el-GR" b="1" dirty="0" smtClean="0">
                <a:solidFill>
                  <a:srgbClr val="006600"/>
                </a:solidFill>
                <a:latin typeface="Book Antiqua" panose="02040602050305030304" pitchFamily="18" charset="0"/>
              </a:rPr>
              <a:t>„</a:t>
            </a:r>
            <a:r>
              <a:rPr lang="de-DE" b="1" dirty="0">
                <a:solidFill>
                  <a:srgbClr val="006600"/>
                </a:solidFill>
                <a:latin typeface="Book Antiqua" panose="02040602050305030304" pitchFamily="18" charset="0"/>
              </a:rPr>
              <a:t>alles fließt“</a:t>
            </a:r>
            <a:endParaRPr lang="de-DE" b="1" dirty="0" smtClean="0">
              <a:solidFill>
                <a:srgbClr val="006600"/>
              </a:solidFill>
              <a:latin typeface="Book Antiqua" panose="0204060205030503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432" y="2804014"/>
            <a:ext cx="977249" cy="1297885"/>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947" y="2829273"/>
            <a:ext cx="1164349" cy="1344634"/>
          </a:xfrm>
          <a:prstGeom prst="rect">
            <a:avLst/>
          </a:prstGeom>
        </p:spPr>
      </p:pic>
      <p:sp>
        <p:nvSpPr>
          <p:cNvPr id="24" name="Textfeld 23"/>
          <p:cNvSpPr txBox="1"/>
          <p:nvPr/>
        </p:nvSpPr>
        <p:spPr>
          <a:xfrm>
            <a:off x="6948264" y="3020759"/>
            <a:ext cx="1605618" cy="553998"/>
          </a:xfrm>
          <a:prstGeom prst="rect">
            <a:avLst/>
          </a:prstGeom>
          <a:noFill/>
        </p:spPr>
        <p:txBody>
          <a:bodyPr wrap="square" rtlCol="0">
            <a:spAutoFit/>
          </a:bodyPr>
          <a:lstStyle/>
          <a:p>
            <a:pPr algn="ctr"/>
            <a:r>
              <a:rPr lang="de-DE" sz="1600" b="1" dirty="0" err="1" smtClean="0">
                <a:solidFill>
                  <a:srgbClr val="7030A0"/>
                </a:solidFill>
                <a:latin typeface="Book Antiqua" panose="02040602050305030304" pitchFamily="18" charset="0"/>
              </a:rPr>
              <a:t>Demokrit</a:t>
            </a:r>
            <a:r>
              <a:rPr lang="de-DE" sz="1600" b="1" i="1" dirty="0" smtClean="0">
                <a:solidFill>
                  <a:srgbClr val="7030A0"/>
                </a:solidFill>
                <a:latin typeface="Book Antiqua" panose="02040602050305030304" pitchFamily="18" charset="0"/>
              </a:rPr>
              <a:t> </a:t>
            </a:r>
          </a:p>
          <a:p>
            <a:pPr algn="ctr"/>
            <a:r>
              <a:rPr lang="de-DE" sz="1400" i="1" dirty="0">
                <a:solidFill>
                  <a:srgbClr val="7030A0"/>
                </a:solidFill>
                <a:latin typeface="Book Antiqua" panose="02040602050305030304" pitchFamily="18" charset="0"/>
              </a:rPr>
              <a:t>~</a:t>
            </a:r>
            <a:r>
              <a:rPr lang="de-DE" sz="1400" i="1" dirty="0" smtClean="0">
                <a:solidFill>
                  <a:srgbClr val="7030A0"/>
                </a:solidFill>
                <a:latin typeface="Book Antiqua" panose="02040602050305030304" pitchFamily="18" charset="0"/>
              </a:rPr>
              <a:t>460 –  372 </a:t>
            </a:r>
            <a:r>
              <a:rPr lang="pt-BR" sz="1400" dirty="0">
                <a:solidFill>
                  <a:srgbClr val="7030A0"/>
                </a:solidFill>
                <a:latin typeface="Book Antiqua" panose="02040602050305030304" pitchFamily="18" charset="0"/>
              </a:rPr>
              <a:t>a.C.</a:t>
            </a:r>
            <a:endParaRPr lang="de-DE" sz="1400" i="1" dirty="0">
              <a:solidFill>
                <a:srgbClr val="7030A0"/>
              </a:solidFill>
              <a:latin typeface="Book Antiqua" panose="02040602050305030304" pitchFamily="18" charset="0"/>
            </a:endParaRPr>
          </a:p>
        </p:txBody>
      </p:sp>
      <p:sp>
        <p:nvSpPr>
          <p:cNvPr id="29" name="Textfeld 28"/>
          <p:cNvSpPr txBox="1"/>
          <p:nvPr/>
        </p:nvSpPr>
        <p:spPr>
          <a:xfrm>
            <a:off x="5436096" y="1946179"/>
            <a:ext cx="2664296" cy="707886"/>
          </a:xfrm>
          <a:prstGeom prst="rect">
            <a:avLst/>
          </a:prstGeom>
          <a:noFill/>
        </p:spPr>
        <p:txBody>
          <a:bodyPr wrap="square" rtlCol="0">
            <a:spAutoFit/>
          </a:bodyPr>
          <a:lstStyle/>
          <a:p>
            <a:pPr algn="ctr"/>
            <a:r>
              <a:rPr lang="el-GR" b="1" dirty="0">
                <a:solidFill>
                  <a:srgbClr val="7030A0"/>
                </a:solidFill>
                <a:latin typeface="Book Antiqua" panose="02040602050305030304" pitchFamily="18" charset="0"/>
              </a:rPr>
              <a:t>ἄτομος</a:t>
            </a:r>
            <a:r>
              <a:rPr lang="el-GR" sz="2000" b="1" dirty="0">
                <a:solidFill>
                  <a:srgbClr val="7030A0"/>
                </a:solidFill>
                <a:latin typeface="Book Antiqua" panose="02040602050305030304" pitchFamily="18" charset="0"/>
              </a:rPr>
              <a:t> </a:t>
            </a:r>
            <a:endParaRPr lang="de-DE" sz="2000" b="1" dirty="0" smtClean="0">
              <a:solidFill>
                <a:srgbClr val="7030A0"/>
              </a:solidFill>
              <a:latin typeface="Book Antiqua" panose="02040602050305030304" pitchFamily="18" charset="0"/>
            </a:endParaRPr>
          </a:p>
          <a:p>
            <a:pPr algn="ctr"/>
            <a:r>
              <a:rPr lang="de-DE" sz="2000" b="1" i="1" dirty="0" err="1" smtClean="0">
                <a:solidFill>
                  <a:srgbClr val="7030A0"/>
                </a:solidFill>
                <a:latin typeface="Book Antiqua" panose="02040602050305030304" pitchFamily="18" charset="0"/>
              </a:rPr>
              <a:t>Átomos</a:t>
            </a:r>
            <a:r>
              <a:rPr lang="de-DE" sz="2000" b="1" dirty="0" smtClean="0">
                <a:solidFill>
                  <a:srgbClr val="7030A0"/>
                </a:solidFill>
                <a:latin typeface="Book Antiqua" panose="02040602050305030304" pitchFamily="18" charset="0"/>
              </a:rPr>
              <a:t> - „unteilbar“</a:t>
            </a:r>
          </a:p>
        </p:txBody>
      </p:sp>
      <p:sp>
        <p:nvSpPr>
          <p:cNvPr id="30" name="Textfeld 29"/>
          <p:cNvSpPr txBox="1"/>
          <p:nvPr/>
        </p:nvSpPr>
        <p:spPr>
          <a:xfrm>
            <a:off x="1334637" y="4809346"/>
            <a:ext cx="2229251" cy="400110"/>
          </a:xfrm>
          <a:prstGeom prst="rect">
            <a:avLst/>
          </a:prstGeom>
          <a:noFill/>
        </p:spPr>
        <p:txBody>
          <a:bodyPr wrap="square" rtlCol="0">
            <a:spAutoFit/>
          </a:bodyPr>
          <a:lstStyle/>
          <a:p>
            <a:pPr algn="ctr"/>
            <a:r>
              <a:rPr lang="de-DE" sz="2000" b="1" i="1" dirty="0" smtClean="0">
                <a:solidFill>
                  <a:srgbClr val="006600"/>
                </a:solidFill>
                <a:latin typeface="Book Antiqua" panose="02040602050305030304" pitchFamily="18" charset="0"/>
              </a:rPr>
              <a:t>Offen </a:t>
            </a:r>
            <a:r>
              <a:rPr lang="de-DE" sz="2000" b="1" i="1" dirty="0" smtClean="0">
                <a:solidFill>
                  <a:srgbClr val="006600"/>
                </a:solidFill>
                <a:latin typeface="Book Antiqua" panose="02040602050305030304" pitchFamily="18" charset="0"/>
                <a:sym typeface="Symbol"/>
              </a:rPr>
              <a:t></a:t>
            </a:r>
            <a:r>
              <a:rPr lang="de-DE" sz="2000" b="1" i="1" dirty="0" smtClean="0">
                <a:solidFill>
                  <a:srgbClr val="006600"/>
                </a:solidFill>
                <a:latin typeface="Book Antiqua" panose="02040602050305030304" pitchFamily="18" charset="0"/>
              </a:rPr>
              <a:t> Werden</a:t>
            </a:r>
          </a:p>
        </p:txBody>
      </p:sp>
      <p:sp>
        <p:nvSpPr>
          <p:cNvPr id="14" name="Textfeld 13"/>
          <p:cNvSpPr txBox="1"/>
          <p:nvPr/>
        </p:nvSpPr>
        <p:spPr>
          <a:xfrm>
            <a:off x="5585612" y="4798726"/>
            <a:ext cx="2309477" cy="400110"/>
          </a:xfrm>
          <a:prstGeom prst="rect">
            <a:avLst/>
          </a:prstGeom>
          <a:noFill/>
        </p:spPr>
        <p:txBody>
          <a:bodyPr wrap="square" rtlCol="0">
            <a:spAutoFit/>
          </a:bodyPr>
          <a:lstStyle/>
          <a:p>
            <a:pPr algn="ctr"/>
            <a:r>
              <a:rPr lang="de-DE" sz="2000" b="1" i="1" dirty="0" smtClean="0">
                <a:solidFill>
                  <a:srgbClr val="7030A0"/>
                </a:solidFill>
                <a:latin typeface="Book Antiqua" panose="02040602050305030304" pitchFamily="18" charset="0"/>
              </a:rPr>
              <a:t>„Eherne“ Gesetze</a:t>
            </a:r>
          </a:p>
        </p:txBody>
      </p:sp>
    </p:spTree>
    <p:extLst>
      <p:ext uri="{BB962C8B-B14F-4D97-AF65-F5344CB8AC3E}">
        <p14:creationId xmlns:p14="http://schemas.microsoft.com/office/powerpoint/2010/main" val="3394029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12" name="Textfeld 11"/>
          <p:cNvSpPr txBox="1"/>
          <p:nvPr/>
        </p:nvSpPr>
        <p:spPr>
          <a:xfrm>
            <a:off x="-3124" y="964505"/>
            <a:ext cx="8562499" cy="1015663"/>
          </a:xfrm>
          <a:prstGeom prst="rect">
            <a:avLst/>
          </a:prstGeom>
          <a:noFill/>
        </p:spPr>
        <p:txBody>
          <a:bodyPr wrap="square" rtlCol="0">
            <a:spAutoFit/>
          </a:bodyPr>
          <a:lstStyle/>
          <a:p>
            <a:endParaRPr lang="de-DE" sz="2000" dirty="0" smtClean="0">
              <a:solidFill>
                <a:schemeClr val="tx2">
                  <a:lumMod val="20000"/>
                  <a:lumOff val="80000"/>
                </a:schemeClr>
              </a:solidFill>
              <a:latin typeface="Academy Engraved LET" pitchFamily="2" charset="0"/>
            </a:endParaRPr>
          </a:p>
          <a:p>
            <a:r>
              <a:rPr lang="pt-BR" sz="2000" dirty="0" smtClean="0">
                <a:solidFill>
                  <a:schemeClr val="tx2">
                    <a:lumMod val="20000"/>
                    <a:lumOff val="80000"/>
                  </a:schemeClr>
                </a:solidFill>
                <a:latin typeface="Academy Engraved LET" pitchFamily="2" charset="0"/>
              </a:rPr>
              <a:t>. </a:t>
            </a:r>
            <a:endParaRPr lang="pt-BR" sz="2000" dirty="0">
              <a:solidFill>
                <a:schemeClr val="tx2">
                  <a:lumMod val="20000"/>
                  <a:lumOff val="80000"/>
                </a:schemeClr>
              </a:solidFill>
              <a:latin typeface="Academy Engraved LET" pitchFamily="2" charset="0"/>
            </a:endParaRPr>
          </a:p>
          <a:p>
            <a:r>
              <a:rPr lang="de-DE" sz="2000" dirty="0" smtClean="0">
                <a:solidFill>
                  <a:schemeClr val="tx2">
                    <a:lumMod val="20000"/>
                    <a:lumOff val="80000"/>
                  </a:schemeClr>
                </a:solidFill>
                <a:latin typeface="Academy Engraved LET" pitchFamily="2" charset="0"/>
              </a:rPr>
              <a:t>. </a:t>
            </a:r>
          </a:p>
        </p:txBody>
      </p:sp>
      <p:sp>
        <p:nvSpPr>
          <p:cNvPr id="11" name="Textfeld 10"/>
          <p:cNvSpPr txBox="1"/>
          <p:nvPr/>
        </p:nvSpPr>
        <p:spPr>
          <a:xfrm>
            <a:off x="2752254" y="260648"/>
            <a:ext cx="3619946" cy="461665"/>
          </a:xfrm>
          <a:prstGeom prst="rect">
            <a:avLst/>
          </a:prstGeom>
          <a:noFill/>
        </p:spPr>
        <p:txBody>
          <a:bodyPr wrap="square" rtlCol="0">
            <a:spAutoFit/>
          </a:bodyPr>
          <a:lstStyle/>
          <a:p>
            <a:pPr algn="ctr"/>
            <a:r>
              <a:rPr lang="de-DE" sz="2400" b="1" dirty="0" smtClean="0">
                <a:ln w="50800"/>
                <a:solidFill>
                  <a:srgbClr val="002060"/>
                </a:solidFill>
                <a:latin typeface="Book Antiqua" panose="02040602050305030304" pitchFamily="18" charset="0"/>
                <a:cs typeface="Arial" panose="020B0604020202020204" pitchFamily="34" charset="0"/>
              </a:rPr>
              <a:t>Wege zur </a:t>
            </a:r>
            <a:r>
              <a:rPr lang="de-DE" sz="2200" b="1" dirty="0" smtClean="0">
                <a:ln w="50800"/>
                <a:solidFill>
                  <a:srgbClr val="002060"/>
                </a:solidFill>
                <a:latin typeface="Book Antiqua" panose="02040602050305030304" pitchFamily="18" charset="0"/>
                <a:cs typeface="Arial" panose="020B0604020202020204" pitchFamily="34" charset="0"/>
              </a:rPr>
              <a:t>Wissenschaft</a:t>
            </a:r>
          </a:p>
        </p:txBody>
      </p:sp>
      <p:sp>
        <p:nvSpPr>
          <p:cNvPr id="4" name="Textfeld 3"/>
          <p:cNvSpPr txBox="1"/>
          <p:nvPr/>
        </p:nvSpPr>
        <p:spPr>
          <a:xfrm>
            <a:off x="2148061" y="4172916"/>
            <a:ext cx="1775867" cy="584775"/>
          </a:xfrm>
          <a:prstGeom prst="rect">
            <a:avLst/>
          </a:prstGeom>
          <a:noFill/>
        </p:spPr>
        <p:txBody>
          <a:bodyPr wrap="square" rtlCol="0">
            <a:spAutoFit/>
          </a:bodyPr>
          <a:lstStyle/>
          <a:p>
            <a:pPr algn="ctr"/>
            <a:r>
              <a:rPr lang="de-DE" sz="1600" b="1" dirty="0" err="1">
                <a:solidFill>
                  <a:srgbClr val="002060"/>
                </a:solidFill>
                <a:latin typeface="Book Antiqua" panose="02040602050305030304" pitchFamily="18" charset="0"/>
                <a:cs typeface="Arial" panose="020B0604020202020204" pitchFamily="34" charset="0"/>
              </a:rPr>
              <a:t>Demokrit</a:t>
            </a:r>
            <a:r>
              <a:rPr lang="de-DE" b="1" dirty="0">
                <a:solidFill>
                  <a:srgbClr val="002060"/>
                </a:solidFill>
                <a:latin typeface="Book Antiqua" panose="02040602050305030304" pitchFamily="18" charset="0"/>
                <a:cs typeface="Arial" panose="020B0604020202020204" pitchFamily="34" charset="0"/>
              </a:rPr>
              <a:t>, </a:t>
            </a:r>
            <a:endParaRPr lang="de-DE" b="1" dirty="0" smtClean="0">
              <a:solidFill>
                <a:srgbClr val="002060"/>
              </a:solidFill>
              <a:latin typeface="Book Antiqua" panose="02040602050305030304" pitchFamily="18" charset="0"/>
              <a:cs typeface="Arial" panose="020B0604020202020204" pitchFamily="34" charset="0"/>
            </a:endParaRPr>
          </a:p>
          <a:p>
            <a:pPr algn="ctr"/>
            <a:r>
              <a:rPr lang="de-DE" sz="1400" dirty="0" smtClean="0">
                <a:solidFill>
                  <a:srgbClr val="002060"/>
                </a:solidFill>
                <a:latin typeface="Book Antiqua" panose="02040602050305030304" pitchFamily="18" charset="0"/>
                <a:cs typeface="Arial" panose="020B0604020202020204" pitchFamily="34" charset="0"/>
              </a:rPr>
              <a:t>460/459 – 371 a.C.</a:t>
            </a:r>
            <a:endParaRPr lang="de-DE" sz="1400" dirty="0">
              <a:solidFill>
                <a:srgbClr val="002060"/>
              </a:solidFill>
              <a:latin typeface="Book Antiqua" panose="02040602050305030304" pitchFamily="18" charset="0"/>
              <a:cs typeface="Arial" panose="020B0604020202020204" pitchFamily="34" charset="0"/>
            </a:endParaRPr>
          </a:p>
        </p:txBody>
      </p:sp>
      <p:sp>
        <p:nvSpPr>
          <p:cNvPr id="5" name="Textfeld 4"/>
          <p:cNvSpPr txBox="1"/>
          <p:nvPr/>
        </p:nvSpPr>
        <p:spPr>
          <a:xfrm>
            <a:off x="2915816" y="6444044"/>
            <a:ext cx="184731" cy="369332"/>
          </a:xfrm>
          <a:prstGeom prst="rect">
            <a:avLst/>
          </a:prstGeom>
          <a:noFill/>
        </p:spPr>
        <p:txBody>
          <a:bodyPr wrap="none" rtlCol="0">
            <a:spAutoFit/>
          </a:bodyPr>
          <a:lstStyle/>
          <a:p>
            <a:endParaRPr lang="de-DE" dirty="0">
              <a:solidFill>
                <a:srgbClr val="002060"/>
              </a:solidFill>
            </a:endParaRPr>
          </a:p>
        </p:txBody>
      </p:sp>
      <p:sp>
        <p:nvSpPr>
          <p:cNvPr id="6" name="Textfeld 5"/>
          <p:cNvSpPr txBox="1"/>
          <p:nvPr/>
        </p:nvSpPr>
        <p:spPr>
          <a:xfrm>
            <a:off x="7308304" y="5447506"/>
            <a:ext cx="1966372" cy="707886"/>
          </a:xfrm>
          <a:prstGeom prst="rect">
            <a:avLst/>
          </a:prstGeom>
          <a:noFill/>
        </p:spPr>
        <p:txBody>
          <a:bodyPr wrap="none" rtlCol="0">
            <a:spAutoFit/>
          </a:bodyPr>
          <a:lstStyle/>
          <a:p>
            <a:pPr algn="ctr"/>
            <a:r>
              <a:rPr lang="de-DE" sz="1600" b="1" dirty="0">
                <a:solidFill>
                  <a:srgbClr val="002060"/>
                </a:solidFill>
                <a:latin typeface="Book Antiqua" panose="02040602050305030304" pitchFamily="18" charset="0"/>
                <a:cs typeface="Arial" panose="020B0604020202020204" pitchFamily="34" charset="0"/>
              </a:rPr>
              <a:t>Thales von </a:t>
            </a:r>
            <a:r>
              <a:rPr lang="de-DE" sz="1600" b="1" dirty="0" smtClean="0">
                <a:solidFill>
                  <a:srgbClr val="002060"/>
                </a:solidFill>
                <a:latin typeface="Book Antiqua" panose="02040602050305030304" pitchFamily="18" charset="0"/>
                <a:cs typeface="Arial" panose="020B0604020202020204" pitchFamily="34" charset="0"/>
              </a:rPr>
              <a:t>Milet </a:t>
            </a:r>
          </a:p>
          <a:p>
            <a:pPr algn="ctr"/>
            <a:r>
              <a:rPr lang="pt-BR" sz="1200" dirty="0" smtClean="0">
                <a:solidFill>
                  <a:srgbClr val="002060"/>
                </a:solidFill>
                <a:latin typeface="Book Antiqua" panose="02040602050305030304" pitchFamily="18" charset="0"/>
                <a:cs typeface="Arial" panose="020B0604020202020204" pitchFamily="34" charset="0"/>
              </a:rPr>
              <a:t>624 </a:t>
            </a:r>
            <a:r>
              <a:rPr lang="de-DE" sz="1200" dirty="0">
                <a:solidFill>
                  <a:srgbClr val="002060"/>
                </a:solidFill>
                <a:latin typeface="Book Antiqua" panose="02040602050305030304" pitchFamily="18" charset="0"/>
                <a:cs typeface="Arial" panose="020B0604020202020204" pitchFamily="34" charset="0"/>
              </a:rPr>
              <a:t>a.C. </a:t>
            </a:r>
            <a:r>
              <a:rPr lang="de-DE" sz="1200" dirty="0" smtClean="0">
                <a:solidFill>
                  <a:srgbClr val="002060"/>
                </a:solidFill>
                <a:latin typeface="Book Antiqua" panose="02040602050305030304" pitchFamily="18" charset="0"/>
                <a:cs typeface="Arial" panose="020B0604020202020204" pitchFamily="34" charset="0"/>
              </a:rPr>
              <a:t> - ~</a:t>
            </a:r>
            <a:r>
              <a:rPr lang="pt-BR" sz="1200" dirty="0" smtClean="0">
                <a:solidFill>
                  <a:srgbClr val="002060"/>
                </a:solidFill>
                <a:latin typeface="Book Antiqua" panose="02040602050305030304" pitchFamily="18" charset="0"/>
                <a:cs typeface="Arial" panose="020B0604020202020204" pitchFamily="34" charset="0"/>
              </a:rPr>
              <a:t> </a:t>
            </a:r>
            <a:r>
              <a:rPr lang="pt-BR" sz="1200" dirty="0">
                <a:solidFill>
                  <a:srgbClr val="002060"/>
                </a:solidFill>
                <a:latin typeface="Book Antiqua" panose="02040602050305030304" pitchFamily="18" charset="0"/>
                <a:cs typeface="Arial" panose="020B0604020202020204" pitchFamily="34" charset="0"/>
              </a:rPr>
              <a:t>547 </a:t>
            </a:r>
            <a:r>
              <a:rPr lang="pt-BR" sz="1200" dirty="0" smtClean="0">
                <a:solidFill>
                  <a:srgbClr val="002060"/>
                </a:solidFill>
                <a:latin typeface="Book Antiqua" panose="02040602050305030304" pitchFamily="18" charset="0"/>
                <a:cs typeface="Arial" panose="020B0604020202020204" pitchFamily="34" charset="0"/>
              </a:rPr>
              <a:t>a.C. </a:t>
            </a:r>
            <a:endParaRPr lang="pt-BR" sz="1200" dirty="0">
              <a:solidFill>
                <a:srgbClr val="002060"/>
              </a:solidFill>
              <a:latin typeface="Book Antiqua" panose="02040602050305030304" pitchFamily="18" charset="0"/>
              <a:cs typeface="Arial" panose="020B0604020202020204" pitchFamily="34" charset="0"/>
            </a:endParaRPr>
          </a:p>
          <a:p>
            <a:endParaRPr lang="de-DE" sz="1200" dirty="0">
              <a:solidFill>
                <a:srgbClr val="002060"/>
              </a:solidFill>
              <a:latin typeface="Book Antiqua" panose="02040602050305030304" pitchFamily="18" charset="0"/>
              <a:cs typeface="Arial" panose="020B0604020202020204" pitchFamily="34" charset="0"/>
            </a:endParaRPr>
          </a:p>
        </p:txBody>
      </p:sp>
      <p:sp>
        <p:nvSpPr>
          <p:cNvPr id="8" name="Textfeld 7"/>
          <p:cNvSpPr txBox="1"/>
          <p:nvPr/>
        </p:nvSpPr>
        <p:spPr>
          <a:xfrm>
            <a:off x="7399958" y="4295856"/>
            <a:ext cx="873957" cy="523220"/>
          </a:xfrm>
          <a:prstGeom prst="rect">
            <a:avLst/>
          </a:prstGeom>
          <a:noFill/>
        </p:spPr>
        <p:txBody>
          <a:bodyPr wrap="none" rtlCol="0">
            <a:spAutoFit/>
          </a:bodyPr>
          <a:lstStyle/>
          <a:p>
            <a:pPr algn="ctr"/>
            <a:r>
              <a:rPr lang="de-DE" sz="1600" b="1" dirty="0">
                <a:solidFill>
                  <a:srgbClr val="002060"/>
                </a:solidFill>
                <a:latin typeface="Book Antiqua" panose="02040602050305030304" pitchFamily="18" charset="0"/>
                <a:cs typeface="Arial" panose="020B0604020202020204" pitchFamily="34" charset="0"/>
              </a:rPr>
              <a:t>Euklid </a:t>
            </a:r>
            <a:r>
              <a:rPr lang="de-DE" dirty="0" smtClean="0">
                <a:solidFill>
                  <a:srgbClr val="002060"/>
                </a:solidFill>
                <a:latin typeface="Book Antiqua" panose="02040602050305030304" pitchFamily="18" charset="0"/>
                <a:cs typeface="Arial" panose="020B0604020202020204" pitchFamily="34" charset="0"/>
              </a:rPr>
              <a:t/>
            </a:r>
            <a:br>
              <a:rPr lang="de-DE" dirty="0" smtClean="0">
                <a:solidFill>
                  <a:srgbClr val="002060"/>
                </a:solidFill>
                <a:latin typeface="Book Antiqua" panose="02040602050305030304" pitchFamily="18" charset="0"/>
                <a:cs typeface="Arial" panose="020B0604020202020204" pitchFamily="34" charset="0"/>
              </a:rPr>
            </a:br>
            <a:r>
              <a:rPr lang="de-DE" sz="1200" dirty="0" smtClean="0">
                <a:solidFill>
                  <a:srgbClr val="002060"/>
                </a:solidFill>
                <a:latin typeface="Book Antiqua" panose="02040602050305030304" pitchFamily="18" charset="0"/>
                <a:cs typeface="Arial" panose="020B0604020202020204" pitchFamily="34" charset="0"/>
              </a:rPr>
              <a:t>~ 300 a.C.</a:t>
            </a:r>
            <a:endParaRPr lang="de-DE" sz="1200" dirty="0">
              <a:solidFill>
                <a:srgbClr val="002060"/>
              </a:solidFill>
              <a:latin typeface="Book Antiqua" panose="02040602050305030304" pitchFamily="18" charset="0"/>
              <a:cs typeface="Arial" panose="020B0604020202020204" pitchFamily="34" charset="0"/>
            </a:endParaRPr>
          </a:p>
        </p:txBody>
      </p:sp>
      <p:sp>
        <p:nvSpPr>
          <p:cNvPr id="9" name="Textfeld 8"/>
          <p:cNvSpPr txBox="1"/>
          <p:nvPr/>
        </p:nvSpPr>
        <p:spPr>
          <a:xfrm>
            <a:off x="2915816" y="2943456"/>
            <a:ext cx="1512168" cy="523220"/>
          </a:xfrm>
          <a:prstGeom prst="rect">
            <a:avLst/>
          </a:prstGeom>
          <a:noFill/>
        </p:spPr>
        <p:txBody>
          <a:bodyPr wrap="square" rtlCol="0">
            <a:spAutoFit/>
          </a:bodyPr>
          <a:lstStyle/>
          <a:p>
            <a:pPr algn="ctr"/>
            <a:r>
              <a:rPr lang="de-DE" sz="1600" b="1" dirty="0">
                <a:solidFill>
                  <a:srgbClr val="002060"/>
                </a:solidFill>
                <a:latin typeface="Book Antiqua" panose="02040602050305030304" pitchFamily="18" charset="0"/>
                <a:cs typeface="Arial" panose="020B0604020202020204" pitchFamily="34" charset="0"/>
              </a:rPr>
              <a:t>Platon </a:t>
            </a:r>
            <a:endParaRPr lang="de-DE" sz="1600" b="1" dirty="0" smtClean="0">
              <a:solidFill>
                <a:srgbClr val="002060"/>
              </a:solidFill>
              <a:latin typeface="Book Antiqua" panose="02040602050305030304" pitchFamily="18" charset="0"/>
              <a:cs typeface="Arial" panose="020B0604020202020204" pitchFamily="34" charset="0"/>
            </a:endParaRPr>
          </a:p>
          <a:p>
            <a:pPr algn="ctr"/>
            <a:r>
              <a:rPr lang="de-DE" sz="1200" dirty="0" smtClean="0">
                <a:solidFill>
                  <a:srgbClr val="002060"/>
                </a:solidFill>
                <a:latin typeface="Book Antiqua" panose="02040602050305030304" pitchFamily="18" charset="0"/>
                <a:cs typeface="Arial" panose="020B0604020202020204" pitchFamily="34" charset="0"/>
              </a:rPr>
              <a:t>~ 428 </a:t>
            </a:r>
            <a:r>
              <a:rPr lang="de-DE" sz="1200" dirty="0">
                <a:solidFill>
                  <a:srgbClr val="002060"/>
                </a:solidFill>
                <a:latin typeface="Book Antiqua" panose="02040602050305030304" pitchFamily="18" charset="0"/>
                <a:cs typeface="Arial" panose="020B0604020202020204" pitchFamily="34" charset="0"/>
              </a:rPr>
              <a:t>– </a:t>
            </a:r>
            <a:r>
              <a:rPr lang="de-DE" sz="1200" dirty="0" smtClean="0">
                <a:solidFill>
                  <a:srgbClr val="002060"/>
                </a:solidFill>
                <a:latin typeface="Book Antiqua" panose="02040602050305030304" pitchFamily="18" charset="0"/>
                <a:cs typeface="Arial" panose="020B0604020202020204" pitchFamily="34" charset="0"/>
              </a:rPr>
              <a:t> ~347 a.C</a:t>
            </a:r>
            <a:r>
              <a:rPr lang="de-DE" sz="1200" dirty="0">
                <a:solidFill>
                  <a:srgbClr val="002060"/>
                </a:solidFill>
                <a:latin typeface="Book Antiqua" panose="02040602050305030304" pitchFamily="18" charset="0"/>
                <a:cs typeface="Arial" panose="020B0604020202020204" pitchFamily="34" charset="0"/>
              </a:rPr>
              <a:t>. </a:t>
            </a:r>
          </a:p>
        </p:txBody>
      </p:sp>
      <p:sp>
        <p:nvSpPr>
          <p:cNvPr id="13" name="Textfeld 12"/>
          <p:cNvSpPr txBox="1"/>
          <p:nvPr/>
        </p:nvSpPr>
        <p:spPr>
          <a:xfrm>
            <a:off x="3491880" y="1604831"/>
            <a:ext cx="1296143" cy="523220"/>
          </a:xfrm>
          <a:prstGeom prst="rect">
            <a:avLst/>
          </a:prstGeom>
          <a:noFill/>
        </p:spPr>
        <p:txBody>
          <a:bodyPr wrap="square" rtlCol="0">
            <a:spAutoFit/>
          </a:bodyPr>
          <a:lstStyle/>
          <a:p>
            <a:pPr algn="ctr"/>
            <a:r>
              <a:rPr lang="de-DE" sz="1600" b="1" dirty="0">
                <a:solidFill>
                  <a:srgbClr val="002060"/>
                </a:solidFill>
                <a:latin typeface="Book Antiqua" panose="02040602050305030304" pitchFamily="18" charset="0"/>
                <a:cs typeface="Arial" panose="020B0604020202020204" pitchFamily="34" charset="0"/>
              </a:rPr>
              <a:t>Aristoteles </a:t>
            </a:r>
            <a:endParaRPr lang="de-DE" sz="1600" b="1" dirty="0" smtClean="0">
              <a:solidFill>
                <a:srgbClr val="002060"/>
              </a:solidFill>
              <a:latin typeface="Book Antiqua" panose="02040602050305030304" pitchFamily="18" charset="0"/>
              <a:cs typeface="Arial" panose="020B0604020202020204" pitchFamily="34" charset="0"/>
            </a:endParaRPr>
          </a:p>
          <a:p>
            <a:pPr algn="ctr"/>
            <a:r>
              <a:rPr lang="de-DE" sz="1200" dirty="0" smtClean="0">
                <a:solidFill>
                  <a:srgbClr val="002060"/>
                </a:solidFill>
                <a:latin typeface="Book Antiqua" panose="02040602050305030304" pitchFamily="18" charset="0"/>
                <a:cs typeface="Arial" panose="020B0604020202020204" pitchFamily="34" charset="0"/>
              </a:rPr>
              <a:t>384 </a:t>
            </a:r>
            <a:r>
              <a:rPr lang="de-DE" sz="1200" dirty="0">
                <a:solidFill>
                  <a:srgbClr val="002060"/>
                </a:solidFill>
                <a:latin typeface="Book Antiqua" panose="02040602050305030304" pitchFamily="18" charset="0"/>
                <a:cs typeface="Arial" panose="020B0604020202020204" pitchFamily="34" charset="0"/>
              </a:rPr>
              <a:t>– </a:t>
            </a:r>
            <a:r>
              <a:rPr lang="de-DE" sz="1200" dirty="0" smtClean="0">
                <a:solidFill>
                  <a:srgbClr val="002060"/>
                </a:solidFill>
                <a:latin typeface="Book Antiqua" panose="02040602050305030304" pitchFamily="18" charset="0"/>
                <a:cs typeface="Arial" panose="020B0604020202020204" pitchFamily="34" charset="0"/>
              </a:rPr>
              <a:t>322 a.C.</a:t>
            </a:r>
            <a:endParaRPr lang="de-DE" sz="1200" dirty="0">
              <a:solidFill>
                <a:srgbClr val="002060"/>
              </a:solidFill>
              <a:latin typeface="Book Antiqua" panose="02040602050305030304" pitchFamily="18" charset="0"/>
              <a:cs typeface="Arial" panose="020B0604020202020204" pitchFamily="34" charset="0"/>
            </a:endParaRPr>
          </a:p>
        </p:txBody>
      </p:sp>
      <p:sp>
        <p:nvSpPr>
          <p:cNvPr id="14" name="Textfeld 13"/>
          <p:cNvSpPr txBox="1"/>
          <p:nvPr/>
        </p:nvSpPr>
        <p:spPr>
          <a:xfrm>
            <a:off x="6607275" y="1443687"/>
            <a:ext cx="1467626" cy="523220"/>
          </a:xfrm>
          <a:prstGeom prst="rect">
            <a:avLst/>
          </a:prstGeom>
          <a:noFill/>
        </p:spPr>
        <p:txBody>
          <a:bodyPr wrap="square" rtlCol="0">
            <a:spAutoFit/>
          </a:bodyPr>
          <a:lstStyle/>
          <a:p>
            <a:pPr algn="ctr"/>
            <a:r>
              <a:rPr lang="de-DE" sz="1600" b="1" dirty="0" err="1" smtClean="0">
                <a:solidFill>
                  <a:srgbClr val="002060"/>
                </a:solidFill>
                <a:latin typeface="Book Antiqua" panose="02040602050305030304" pitchFamily="18" charset="0"/>
                <a:cs typeface="Arial" panose="020B0604020202020204" pitchFamily="34" charset="0"/>
              </a:rPr>
              <a:t>Ptolemaeus</a:t>
            </a:r>
            <a:r>
              <a:rPr lang="de-DE" sz="1600" dirty="0" smtClean="0">
                <a:solidFill>
                  <a:srgbClr val="002060"/>
                </a:solidFill>
                <a:latin typeface="Book Antiqua" panose="02040602050305030304" pitchFamily="18" charset="0"/>
                <a:cs typeface="Arial" panose="020B0604020202020204" pitchFamily="34" charset="0"/>
              </a:rPr>
              <a:t/>
            </a:r>
            <a:br>
              <a:rPr lang="de-DE" sz="1600" dirty="0" smtClean="0">
                <a:solidFill>
                  <a:srgbClr val="002060"/>
                </a:solidFill>
                <a:latin typeface="Book Antiqua" panose="02040602050305030304" pitchFamily="18" charset="0"/>
                <a:cs typeface="Arial" panose="020B0604020202020204" pitchFamily="34" charset="0"/>
              </a:rPr>
            </a:br>
            <a:r>
              <a:rPr lang="de-DE" sz="1200" dirty="0" smtClean="0">
                <a:solidFill>
                  <a:srgbClr val="002060"/>
                </a:solidFill>
                <a:latin typeface="Book Antiqua" panose="02040602050305030304" pitchFamily="18" charset="0"/>
                <a:cs typeface="Arial" panose="020B0604020202020204" pitchFamily="34" charset="0"/>
              </a:rPr>
              <a:t>~ 100 </a:t>
            </a:r>
            <a:r>
              <a:rPr lang="de-DE" sz="1200" dirty="0">
                <a:solidFill>
                  <a:srgbClr val="002060"/>
                </a:solidFill>
                <a:latin typeface="Book Antiqua" panose="02040602050305030304" pitchFamily="18" charset="0"/>
                <a:cs typeface="Arial" panose="020B0604020202020204" pitchFamily="34" charset="0"/>
              </a:rPr>
              <a:t>- </a:t>
            </a:r>
            <a:r>
              <a:rPr lang="de-DE" sz="1200" dirty="0" smtClean="0">
                <a:solidFill>
                  <a:srgbClr val="002060"/>
                </a:solidFill>
                <a:latin typeface="Book Antiqua" panose="02040602050305030304" pitchFamily="18" charset="0"/>
                <a:cs typeface="Arial" panose="020B0604020202020204" pitchFamily="34" charset="0"/>
              </a:rPr>
              <a:t>160 </a:t>
            </a:r>
            <a:r>
              <a:rPr lang="de-DE" sz="1200" dirty="0" err="1" smtClean="0">
                <a:solidFill>
                  <a:srgbClr val="002060"/>
                </a:solidFill>
                <a:latin typeface="Book Antiqua" panose="02040602050305030304" pitchFamily="18" charset="0"/>
                <a:cs typeface="Arial" panose="020B0604020202020204" pitchFamily="34" charset="0"/>
              </a:rPr>
              <a:t>p.C.</a:t>
            </a:r>
            <a:r>
              <a:rPr lang="de-DE" sz="1200" dirty="0" smtClean="0">
                <a:solidFill>
                  <a:srgbClr val="002060"/>
                </a:solidFill>
                <a:latin typeface="Book Antiqua" panose="02040602050305030304" pitchFamily="18" charset="0"/>
                <a:cs typeface="Arial" panose="020B0604020202020204" pitchFamily="34" charset="0"/>
              </a:rPr>
              <a:t>.</a:t>
            </a:r>
            <a:endParaRPr lang="de-DE" sz="1200" b="1" dirty="0">
              <a:ln w="50800"/>
              <a:solidFill>
                <a:srgbClr val="002060"/>
              </a:solidFill>
              <a:latin typeface="Book Antiqua" panose="02040602050305030304" pitchFamily="18" charset="0"/>
              <a:cs typeface="Arial" panose="020B0604020202020204" pitchFamily="34" charset="0"/>
            </a:endParaRPr>
          </a:p>
        </p:txBody>
      </p:sp>
      <p:sp>
        <p:nvSpPr>
          <p:cNvPr id="17" name="Textfeld 16"/>
          <p:cNvSpPr txBox="1"/>
          <p:nvPr/>
        </p:nvSpPr>
        <p:spPr>
          <a:xfrm>
            <a:off x="6747443" y="2837951"/>
            <a:ext cx="1586801" cy="523220"/>
          </a:xfrm>
          <a:prstGeom prst="rect">
            <a:avLst/>
          </a:prstGeom>
          <a:noFill/>
        </p:spPr>
        <p:txBody>
          <a:bodyPr wrap="square" rtlCol="0">
            <a:spAutoFit/>
          </a:bodyPr>
          <a:lstStyle/>
          <a:p>
            <a:pPr algn="ctr"/>
            <a:r>
              <a:rPr lang="de-DE" sz="1600" b="1" dirty="0" smtClean="0">
                <a:solidFill>
                  <a:srgbClr val="002060"/>
                </a:solidFill>
                <a:latin typeface="Book Antiqua" panose="02040602050305030304" pitchFamily="18" charset="0"/>
                <a:cs typeface="Arial" panose="020B0604020202020204" pitchFamily="34" charset="0"/>
              </a:rPr>
              <a:t>Archimedes</a:t>
            </a:r>
            <a:r>
              <a:rPr lang="de-DE" sz="1600" dirty="0" smtClean="0">
                <a:solidFill>
                  <a:srgbClr val="002060"/>
                </a:solidFill>
                <a:latin typeface="Book Antiqua" panose="02040602050305030304" pitchFamily="18" charset="0"/>
                <a:cs typeface="Arial" panose="020B0604020202020204" pitchFamily="34" charset="0"/>
              </a:rPr>
              <a:t> </a:t>
            </a:r>
          </a:p>
          <a:p>
            <a:pPr algn="ctr"/>
            <a:r>
              <a:rPr lang="de-DE" sz="1200" dirty="0" smtClean="0">
                <a:solidFill>
                  <a:srgbClr val="002060"/>
                </a:solidFill>
                <a:latin typeface="Book Antiqua" panose="02040602050305030304" pitchFamily="18" charset="0"/>
                <a:cs typeface="Arial" panose="020B0604020202020204" pitchFamily="34" charset="0"/>
              </a:rPr>
              <a:t>~ 287- 212  a.C..</a:t>
            </a:r>
            <a:endParaRPr lang="de-DE" sz="1200" b="1" dirty="0">
              <a:ln w="50800"/>
              <a:solidFill>
                <a:srgbClr val="002060"/>
              </a:solidFill>
              <a:latin typeface="Book Antiqua" panose="02040602050305030304" pitchFamily="18" charset="0"/>
              <a:cs typeface="Arial" panose="020B0604020202020204" pitchFamily="34" charset="0"/>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861332"/>
            <a:ext cx="960437"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555612"/>
            <a:ext cx="7747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8901" y="1259468"/>
            <a:ext cx="885825"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941" y="2559811"/>
            <a:ext cx="9017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792" y="1259468"/>
            <a:ext cx="8128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3852376"/>
            <a:ext cx="9144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0827" y="5147900"/>
            <a:ext cx="8763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feld 30"/>
          <p:cNvSpPr txBox="1"/>
          <p:nvPr/>
        </p:nvSpPr>
        <p:spPr>
          <a:xfrm>
            <a:off x="1491878" y="5457998"/>
            <a:ext cx="1608669" cy="553998"/>
          </a:xfrm>
          <a:prstGeom prst="rect">
            <a:avLst/>
          </a:prstGeom>
          <a:noFill/>
        </p:spPr>
        <p:txBody>
          <a:bodyPr wrap="square" rtlCol="0">
            <a:spAutoFit/>
          </a:bodyPr>
          <a:lstStyle/>
          <a:p>
            <a:pPr algn="ctr"/>
            <a:r>
              <a:rPr lang="de-DE" sz="1600" b="1" dirty="0" smtClean="0">
                <a:solidFill>
                  <a:srgbClr val="002060"/>
                </a:solidFill>
                <a:latin typeface="Book Antiqua" panose="02040602050305030304" pitchFamily="18" charset="0"/>
                <a:cs typeface="Arial" panose="020B0604020202020204" pitchFamily="34" charset="0"/>
              </a:rPr>
              <a:t>Heraklit</a:t>
            </a:r>
          </a:p>
          <a:p>
            <a:pPr algn="ctr"/>
            <a:r>
              <a:rPr lang="de-DE" sz="1400" dirty="0">
                <a:solidFill>
                  <a:srgbClr val="002060"/>
                </a:solidFill>
                <a:latin typeface="Book Antiqua" panose="02040602050305030304" pitchFamily="18" charset="0"/>
                <a:cs typeface="Arial" panose="020B0604020202020204" pitchFamily="34" charset="0"/>
              </a:rPr>
              <a:t>~</a:t>
            </a:r>
            <a:r>
              <a:rPr lang="pt-BR" sz="1400" dirty="0" smtClean="0">
                <a:solidFill>
                  <a:srgbClr val="002060"/>
                </a:solidFill>
                <a:latin typeface="Book Antiqua" panose="02040602050305030304" pitchFamily="18" charset="0"/>
                <a:cs typeface="Arial" panose="020B0604020202020204" pitchFamily="34" charset="0"/>
              </a:rPr>
              <a:t> </a:t>
            </a:r>
            <a:r>
              <a:rPr lang="pt-BR" sz="1400" dirty="0">
                <a:solidFill>
                  <a:srgbClr val="002060"/>
                </a:solidFill>
                <a:latin typeface="Book Antiqua" panose="02040602050305030304" pitchFamily="18" charset="0"/>
                <a:cs typeface="Arial" panose="020B0604020202020204" pitchFamily="34" charset="0"/>
              </a:rPr>
              <a:t>520 </a:t>
            </a:r>
            <a:r>
              <a:rPr lang="de-DE" sz="1400" dirty="0" smtClean="0">
                <a:solidFill>
                  <a:srgbClr val="002060"/>
                </a:solidFill>
                <a:latin typeface="Book Antiqua" panose="02040602050305030304" pitchFamily="18" charset="0"/>
                <a:cs typeface="Arial" panose="020B0604020202020204" pitchFamily="34" charset="0"/>
              </a:rPr>
              <a:t>–  </a:t>
            </a:r>
            <a:r>
              <a:rPr lang="pt-BR" sz="1400" dirty="0" smtClean="0">
                <a:solidFill>
                  <a:srgbClr val="002060"/>
                </a:solidFill>
                <a:latin typeface="Book Antiqua" panose="02040602050305030304" pitchFamily="18" charset="0"/>
                <a:cs typeface="Arial" panose="020B0604020202020204" pitchFamily="34" charset="0"/>
              </a:rPr>
              <a:t>460 </a:t>
            </a:r>
            <a:r>
              <a:rPr lang="de-DE" sz="1400" dirty="0">
                <a:solidFill>
                  <a:srgbClr val="002060"/>
                </a:solidFill>
                <a:latin typeface="Book Antiqua" panose="02040602050305030304" pitchFamily="18" charset="0"/>
                <a:cs typeface="Arial" panose="020B0604020202020204" pitchFamily="34" charset="0"/>
              </a:rPr>
              <a:t>a.C.</a:t>
            </a:r>
            <a:endParaRPr lang="de-DE" sz="1400" b="1" dirty="0" smtClean="0">
              <a:solidFill>
                <a:srgbClr val="002060"/>
              </a:solidFill>
              <a:latin typeface="Book Antiqua" panose="02040602050305030304" pitchFamily="18" charset="0"/>
              <a:cs typeface="Arial" panose="020B0604020202020204" pitchFamily="34" charset="0"/>
            </a:endParaRPr>
          </a:p>
        </p:txBody>
      </p:sp>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568" y="5144870"/>
            <a:ext cx="80010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feld 24"/>
          <p:cNvSpPr txBox="1"/>
          <p:nvPr/>
        </p:nvSpPr>
        <p:spPr>
          <a:xfrm>
            <a:off x="4883071" y="5784811"/>
            <a:ext cx="1273105" cy="553998"/>
          </a:xfrm>
          <a:prstGeom prst="rect">
            <a:avLst/>
          </a:prstGeom>
          <a:noFill/>
        </p:spPr>
        <p:txBody>
          <a:bodyPr wrap="none" rtlCol="0">
            <a:spAutoFit/>
          </a:bodyPr>
          <a:lstStyle/>
          <a:p>
            <a:pPr algn="ctr"/>
            <a:r>
              <a:rPr lang="de-DE" sz="1600" b="1" dirty="0">
                <a:solidFill>
                  <a:srgbClr val="002060"/>
                </a:solidFill>
                <a:latin typeface="Book Antiqua" panose="02040602050305030304" pitchFamily="18" charset="0"/>
                <a:cs typeface="Arial" panose="020B0604020202020204" pitchFamily="34" charset="0"/>
              </a:rPr>
              <a:t>Pythagoras </a:t>
            </a:r>
            <a:endParaRPr lang="de-DE" sz="1600" b="1" dirty="0" smtClean="0">
              <a:solidFill>
                <a:srgbClr val="002060"/>
              </a:solidFill>
              <a:latin typeface="Book Antiqua" panose="02040602050305030304" pitchFamily="18" charset="0"/>
              <a:cs typeface="Arial" panose="020B0604020202020204" pitchFamily="34" charset="0"/>
            </a:endParaRPr>
          </a:p>
          <a:p>
            <a:pPr algn="ctr"/>
            <a:r>
              <a:rPr lang="de-DE" sz="1200" dirty="0" smtClean="0">
                <a:solidFill>
                  <a:srgbClr val="002060"/>
                </a:solidFill>
                <a:latin typeface="Book Antiqua" panose="02040602050305030304" pitchFamily="18" charset="0"/>
                <a:cs typeface="Arial" panose="020B0604020202020204" pitchFamily="34" charset="0"/>
              </a:rPr>
              <a:t>570 </a:t>
            </a:r>
            <a:r>
              <a:rPr lang="de-DE" sz="1200" dirty="0">
                <a:solidFill>
                  <a:srgbClr val="002060"/>
                </a:solidFill>
                <a:latin typeface="Book Antiqua" panose="02040602050305030304" pitchFamily="18" charset="0"/>
                <a:cs typeface="Arial" panose="020B0604020202020204" pitchFamily="34" charset="0"/>
              </a:rPr>
              <a:t>– 510 a.C.</a:t>
            </a:r>
            <a:r>
              <a:rPr lang="de-DE" sz="1400" dirty="0" smtClean="0">
                <a:solidFill>
                  <a:srgbClr val="002060"/>
                </a:solidFill>
                <a:latin typeface="Book Antiqua" panose="02040602050305030304" pitchFamily="18" charset="0"/>
                <a:cs typeface="Arial" panose="020B0604020202020204" pitchFamily="34" charset="0"/>
              </a:rPr>
              <a:t>.</a:t>
            </a:r>
            <a:endParaRPr lang="de-DE" sz="1400" dirty="0">
              <a:solidFill>
                <a:srgbClr val="002060"/>
              </a:solidFill>
              <a:latin typeface="Book Antiqua" panose="02040602050305030304" pitchFamily="18" charset="0"/>
              <a:cs typeface="Arial" panose="020B0604020202020204" pitchFamily="34" charset="0"/>
            </a:endParaRPr>
          </a:p>
        </p:txBody>
      </p:sp>
      <p:pic>
        <p:nvPicPr>
          <p:cNvPr id="26"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9856" y="5544044"/>
            <a:ext cx="751765"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46543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Smoking">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3.xml><?xml version="1.0" encoding="utf-8"?>
<a:theme xmlns:a="http://schemas.openxmlformats.org/drawingml/2006/main" name="1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2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3_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0</TotalTime>
  <Words>1443</Words>
  <Application>Microsoft Office PowerPoint</Application>
  <PresentationFormat>Bildschirmpräsentation (4:3)</PresentationFormat>
  <Paragraphs>278</Paragraphs>
  <Slides>38</Slides>
  <Notes>0</Notes>
  <HiddenSlides>0</HiddenSlides>
  <MMClips>0</MMClips>
  <ScaleCrop>false</ScaleCrop>
  <HeadingPairs>
    <vt:vector size="4" baseType="variant">
      <vt:variant>
        <vt:lpstr>Design</vt:lpstr>
      </vt:variant>
      <vt:variant>
        <vt:i4>5</vt:i4>
      </vt:variant>
      <vt:variant>
        <vt:lpstr>Folientitel</vt:lpstr>
      </vt:variant>
      <vt:variant>
        <vt:i4>38</vt:i4>
      </vt:variant>
    </vt:vector>
  </HeadingPairs>
  <TitlesOfParts>
    <vt:vector size="43" baseType="lpstr">
      <vt:lpstr>Slipstream</vt:lpstr>
      <vt:lpstr>Couture</vt:lpstr>
      <vt:lpstr>1_Slipstream</vt:lpstr>
      <vt:lpstr>2_Slipstream</vt:lpstr>
      <vt:lpstr>3_Slipstream</vt:lpstr>
      <vt:lpstr>DerDer</vt:lpstr>
      <vt:lpstr>PowerPoint-Präsentation</vt:lpstr>
      <vt:lpstr>DerDer</vt:lpstr>
      <vt:lpstr>PowerPoint-Präsentation</vt:lpstr>
      <vt:lpstr>PowerPoint-Präsentation</vt:lpstr>
      <vt:lpstr>DerDer</vt:lpstr>
      <vt:lpstr>1.000 JAHRE  GRIECHISCHE ANTIKE 8. Jht. a.C. – 2. Jht. p.C.</vt:lpstr>
      <vt:lpstr>PowerPoint-Präsentation</vt:lpstr>
      <vt:lpstr>PowerPoint-Präsentation</vt:lpstr>
      <vt:lpstr>PowerPoint-Präsentation</vt:lpstr>
      <vt:lpstr>PowerPoint-Präsentation</vt:lpstr>
      <vt:lpstr>DerDer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DerDer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WAHREN – GUTEN - SCHÖNEN</vt:lpstr>
      <vt:lpstr>DerDer</vt:lpstr>
      <vt:lpstr>PowerPoint-Präsentation</vt:lpstr>
      <vt:lpstr>PowerPoint-Präsentation</vt:lpstr>
      <vt:lpstr>UOMO UNIVERSALE </vt:lpstr>
      <vt:lpstr>PowerPoint-Präsentation</vt:lpstr>
      <vt:lpstr>PowerPoint-Präsentation</vt:lpstr>
      <vt:lpstr>τέχνη  (téchne)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DerDer</dc:title>
  <dc:creator>Dr. Hans Georg Weidinger</dc:creator>
  <cp:lastModifiedBy>Dr. Hans Georg Weidinger</cp:lastModifiedBy>
  <cp:revision>284</cp:revision>
  <dcterms:created xsi:type="dcterms:W3CDTF">2016-03-12T07:57:49Z</dcterms:created>
  <dcterms:modified xsi:type="dcterms:W3CDTF">2016-04-21T09:43:22Z</dcterms:modified>
</cp:coreProperties>
</file>